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4" r:id="rId3"/>
    <p:sldId id="257" r:id="rId4"/>
    <p:sldId id="265" r:id="rId5"/>
    <p:sldId id="272" r:id="rId6"/>
    <p:sldId id="273" r:id="rId7"/>
    <p:sldId id="274" r:id="rId8"/>
    <p:sldId id="275" r:id="rId9"/>
    <p:sldId id="258" r:id="rId10"/>
    <p:sldId id="261" r:id="rId11"/>
    <p:sldId id="259" r:id="rId12"/>
    <p:sldId id="262" r:id="rId13"/>
    <p:sldId id="263" r:id="rId14"/>
    <p:sldId id="266" r:id="rId15"/>
    <p:sldId id="267" r:id="rId16"/>
    <p:sldId id="268" r:id="rId17"/>
    <p:sldId id="269" r:id="rId18"/>
    <p:sldId id="270" r:id="rId19"/>
    <p:sldId id="271"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p:scale>
          <a:sx n="60" d="100"/>
          <a:sy n="60" d="100"/>
        </p:scale>
        <p:origin x="-1650"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CDF677-D2EC-43D3-9E82-10B35E182AB6}" type="datetimeFigureOut">
              <a:rPr lang="en-US" smtClean="0"/>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1C0B8-027E-4E0E-A6CD-CE7F104A6D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7C296-B649-438C-BDEB-5A2C4DA7B1AD}" type="datetime1">
              <a:rPr lang="en-US" smtClean="0"/>
              <a:t>9/16/2020</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34B85-DBE4-4487-8812-470A6A586F38}" type="datetime1">
              <a:rPr lang="en-US" smtClean="0"/>
              <a:t>9/16/2020</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971C4-4F7F-41A2-AE25-5253D93BB023}" type="datetime1">
              <a:rPr lang="en-US" smtClean="0"/>
              <a:t>9/16/2020</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BF67F-164C-4C97-991E-07D61D143D06}" type="datetime1">
              <a:rPr lang="en-US" smtClean="0"/>
              <a:t>9/16/2020</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662202-F76F-4C07-95CC-7875D4243AC5}" type="datetime1">
              <a:rPr lang="en-US" smtClean="0"/>
              <a:t>9/16/2020</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FF7736-5481-4F7F-9847-0868E057D6B4}" type="datetime1">
              <a:rPr lang="en-US" smtClean="0"/>
              <a:t>9/16/2020</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56C95-95D6-47B8-B6BC-E90EB3C35ED8}" type="datetime1">
              <a:rPr lang="en-US" smtClean="0"/>
              <a:t>9/16/2020</a:t>
            </a:fld>
            <a:endParaRPr lang="en-US"/>
          </a:p>
        </p:txBody>
      </p:sp>
      <p:sp>
        <p:nvSpPr>
          <p:cNvPr id="8" name="Footer Placeholder 7"/>
          <p:cNvSpPr>
            <a:spLocks noGrp="1"/>
          </p:cNvSpPr>
          <p:nvPr>
            <p:ph type="ftr" sz="quarter" idx="11"/>
          </p:nvPr>
        </p:nvSpPr>
        <p:spPr/>
        <p:txBody>
          <a:bodyPr/>
          <a:lstStyle/>
          <a:p>
            <a:r>
              <a:rPr lang="en-US" smtClean="0"/>
              <a:t>UGJFA   Prof.ass.Dr. Faton T. Hoxha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DFEBF4-29CC-4440-BBEE-16FE5FDD90C1}" type="datetime1">
              <a:rPr lang="en-US" smtClean="0"/>
              <a:t>9/16/2020</a:t>
            </a:fld>
            <a:endParaRPr lang="en-US"/>
          </a:p>
        </p:txBody>
      </p:sp>
      <p:sp>
        <p:nvSpPr>
          <p:cNvPr id="4" name="Footer Placeholder 3"/>
          <p:cNvSpPr>
            <a:spLocks noGrp="1"/>
          </p:cNvSpPr>
          <p:nvPr>
            <p:ph type="ftr" sz="quarter" idx="11"/>
          </p:nvPr>
        </p:nvSpPr>
        <p:spPr/>
        <p:txBody>
          <a:bodyPr/>
          <a:lstStyle/>
          <a:p>
            <a:r>
              <a:rPr lang="en-US" smtClean="0"/>
              <a:t>UGJFA   Prof.ass.Dr. Faton T. Hoxha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C9D6D-B40E-4338-8CC1-6E6FC2BD91F0}" type="datetime1">
              <a:rPr lang="en-US" smtClean="0"/>
              <a:t>9/16/2020</a:t>
            </a:fld>
            <a:endParaRPr lang="en-US"/>
          </a:p>
        </p:txBody>
      </p:sp>
      <p:sp>
        <p:nvSpPr>
          <p:cNvPr id="3" name="Footer Placeholder 2"/>
          <p:cNvSpPr>
            <a:spLocks noGrp="1"/>
          </p:cNvSpPr>
          <p:nvPr>
            <p:ph type="ftr" sz="quarter" idx="11"/>
          </p:nvPr>
        </p:nvSpPr>
        <p:spPr/>
        <p:txBody>
          <a:bodyPr/>
          <a:lstStyle/>
          <a:p>
            <a:r>
              <a:rPr lang="en-US" smtClean="0"/>
              <a:t>UGJFA   Prof.ass.Dr. Faton T. Hoxha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35B0A-341C-4AD9-AEDF-3F88F8530E20}" type="datetime1">
              <a:rPr lang="en-US" smtClean="0"/>
              <a:t>9/16/2020</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497D7-20A4-432D-934A-4F82214AFA29}" type="datetime1">
              <a:rPr lang="en-US" smtClean="0"/>
              <a:t>9/16/2020</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8DA74-C547-44B7-95B6-B47724E4366A}" type="datetime1">
              <a:rPr lang="en-US" smtClean="0"/>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UGJFA   Prof.ass.Dr. Faton T. Hoxha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1"/>
            <a:ext cx="8153400" cy="2152650"/>
          </a:xfrm>
        </p:spPr>
        <p:style>
          <a:lnRef idx="1">
            <a:schemeClr val="dk1"/>
          </a:lnRef>
          <a:fillRef idx="2">
            <a:schemeClr val="dk1"/>
          </a:fillRef>
          <a:effectRef idx="1">
            <a:schemeClr val="dk1"/>
          </a:effectRef>
          <a:fontRef idx="minor">
            <a:schemeClr val="dk1"/>
          </a:fontRef>
        </p:style>
        <p:txBody>
          <a:bodyPr>
            <a:normAutofit/>
          </a:bodyPr>
          <a:lstStyle/>
          <a:p>
            <a:r>
              <a:rPr lang="en-US" sz="4900" b="1" dirty="0" smtClean="0"/>
              <a:t>Reflective Workshop-WP4</a:t>
            </a:r>
            <a:br>
              <a:rPr lang="en-US" sz="4900" b="1" dirty="0" smtClean="0"/>
            </a:br>
            <a:r>
              <a:rPr lang="en-US" sz="3100" dirty="0" smtClean="0"/>
              <a:t>16-18.09.2020</a:t>
            </a:r>
            <a:r>
              <a:rPr lang="en-US" sz="4900" dirty="0" smtClean="0"/>
              <a:t/>
            </a:r>
            <a:br>
              <a:rPr lang="en-US" sz="4900" dirty="0" smtClean="0"/>
            </a:br>
            <a:r>
              <a:rPr lang="en-GB" sz="5300" b="1" dirty="0" smtClean="0"/>
              <a:t> </a:t>
            </a:r>
            <a:r>
              <a:rPr lang="en-GB" sz="4000" b="1" dirty="0" smtClean="0"/>
              <a:t>SMAHPC-</a:t>
            </a:r>
            <a:r>
              <a:rPr lang="en-US" sz="4000" b="1" dirty="0" smtClean="0"/>
              <a:t>UGJFA</a:t>
            </a:r>
            <a:r>
              <a:rPr lang="en-GB" sz="4000" b="1" dirty="0" smtClean="0"/>
              <a:t> partnership </a:t>
            </a:r>
            <a:endParaRPr lang="en-US" sz="4000" dirty="0"/>
          </a:p>
        </p:txBody>
      </p:sp>
      <p:sp>
        <p:nvSpPr>
          <p:cNvPr id="3" name="Subtitle 2"/>
          <p:cNvSpPr>
            <a:spLocks noGrp="1"/>
          </p:cNvSpPr>
          <p:nvPr>
            <p:ph type="subTitle" idx="1"/>
          </p:nvPr>
        </p:nvSpPr>
        <p:spPr>
          <a:xfrm>
            <a:off x="1219200" y="3657600"/>
            <a:ext cx="6629400" cy="2286000"/>
          </a:xfrm>
        </p:spPr>
        <p:style>
          <a:lnRef idx="1">
            <a:schemeClr val="accent5"/>
          </a:lnRef>
          <a:fillRef idx="2">
            <a:schemeClr val="accent5"/>
          </a:fillRef>
          <a:effectRef idx="1">
            <a:schemeClr val="accent5"/>
          </a:effectRef>
          <a:fontRef idx="minor">
            <a:schemeClr val="dk1"/>
          </a:fontRef>
        </p:style>
        <p:txBody>
          <a:bodyPr/>
          <a:lstStyle/>
          <a:p>
            <a:r>
              <a:rPr lang="en-US" sz="4000" b="1" dirty="0" smtClean="0">
                <a:solidFill>
                  <a:schemeClr val="tx1"/>
                </a:solidFill>
              </a:rPr>
              <a:t>“Diabetic Foot”</a:t>
            </a:r>
          </a:p>
          <a:p>
            <a:r>
              <a:rPr lang="en-US" sz="4000" b="1" dirty="0" smtClean="0">
                <a:solidFill>
                  <a:schemeClr val="tx1"/>
                </a:solidFill>
              </a:rPr>
              <a:t>Revising </a:t>
            </a:r>
            <a:r>
              <a:rPr lang="en-US" sz="4000" b="1" dirty="0" err="1" smtClean="0">
                <a:solidFill>
                  <a:schemeClr val="tx1"/>
                </a:solidFill>
              </a:rPr>
              <a:t>Syllabuse’s</a:t>
            </a:r>
            <a:r>
              <a:rPr lang="en-US" sz="4000" b="1" dirty="0" smtClean="0">
                <a:solidFill>
                  <a:schemeClr val="tx1"/>
                </a:solidFill>
              </a:rPr>
              <a:t> – EU version </a:t>
            </a:r>
            <a:endParaRPr lang="en-US" sz="4000" b="1" dirty="0">
              <a:solidFill>
                <a:schemeClr val="tx1"/>
              </a:solidFill>
            </a:endParaRPr>
          </a:p>
        </p:txBody>
      </p:sp>
      <p:pic>
        <p:nvPicPr>
          <p:cNvPr id="4" name="Picture 4" descr="C:\Users\PC\Desktop\Projekti Diabetic foot\Fatoni\Logot\62480-smahpcc final.jpg"/>
          <p:cNvPicPr>
            <a:picLocks noChangeAspect="1" noChangeArrowheads="1"/>
          </p:cNvPicPr>
          <p:nvPr/>
        </p:nvPicPr>
        <p:blipFill>
          <a:blip r:embed="rId2" cstate="print"/>
          <a:srcRect/>
          <a:stretch>
            <a:fillRect/>
          </a:stretch>
        </p:blipFill>
        <p:spPr bwMode="auto">
          <a:xfrm>
            <a:off x="228600" y="0"/>
            <a:ext cx="1828800" cy="731520"/>
          </a:xfrm>
          <a:prstGeom prst="rect">
            <a:avLst/>
          </a:prstGeom>
          <a:noFill/>
        </p:spPr>
      </p:pic>
      <p:pic>
        <p:nvPicPr>
          <p:cNvPr id="5" name="Picture 2" descr="C:\Users\PC\Desktop\Projekti Diabetic foot\Fatoni\Logot\UGJFA.png"/>
          <p:cNvPicPr>
            <a:picLocks noChangeAspect="1" noChangeArrowheads="1"/>
          </p:cNvPicPr>
          <p:nvPr/>
        </p:nvPicPr>
        <p:blipFill>
          <a:blip r:embed="rId3"/>
          <a:srcRect/>
          <a:stretch>
            <a:fillRect/>
          </a:stretch>
        </p:blipFill>
        <p:spPr bwMode="auto">
          <a:xfrm>
            <a:off x="7848600" y="0"/>
            <a:ext cx="844062" cy="914400"/>
          </a:xfrm>
          <a:prstGeom prst="rect">
            <a:avLst/>
          </a:prstGeom>
          <a:noFill/>
        </p:spPr>
      </p:pic>
      <p:pic>
        <p:nvPicPr>
          <p:cNvPr id="6" name="Picture 3" descr="C:\Users\PC\Desktop\Projekti Diabetic foot\Fatoni\Logot\Erasmus-logo.png"/>
          <p:cNvPicPr>
            <a:picLocks noChangeAspect="1" noChangeArrowheads="1"/>
          </p:cNvPicPr>
          <p:nvPr/>
        </p:nvPicPr>
        <p:blipFill>
          <a:blip r:embed="rId4" cstate="print"/>
          <a:srcRect/>
          <a:stretch>
            <a:fillRect/>
          </a:stretch>
        </p:blipFill>
        <p:spPr bwMode="auto">
          <a:xfrm>
            <a:off x="3200400" y="0"/>
            <a:ext cx="3124200" cy="676097"/>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Competence</a:t>
            </a:r>
            <a:r>
              <a:rPr lang="en-US" sz="3200" b="1" dirty="0" smtClean="0"/>
              <a:t>:  Multidisciplinary Collaboration in Student-Run Health Centre</a:t>
            </a:r>
            <a:endParaRPr lang="en-US" sz="3200" b="1" dirty="0"/>
          </a:p>
        </p:txBody>
      </p:sp>
      <p:graphicFrame>
        <p:nvGraphicFramePr>
          <p:cNvPr id="4" name="Content Placeholder 3"/>
          <p:cNvGraphicFramePr>
            <a:graphicFrameLocks noGrp="1"/>
          </p:cNvGraphicFramePr>
          <p:nvPr>
            <p:ph sz="half" idx="1"/>
          </p:nvPr>
        </p:nvGraphicFramePr>
        <p:xfrm>
          <a:off x="152400" y="2362200"/>
          <a:ext cx="8991600" cy="4114799"/>
        </p:xfrm>
        <a:graphic>
          <a:graphicData uri="http://schemas.openxmlformats.org/drawingml/2006/table">
            <a:tbl>
              <a:tblPr firstRow="1" bandRow="1">
                <a:tableStyleId>{5C22544A-7EE6-4342-B048-85BDC9FD1C3A}</a:tableStyleId>
              </a:tblPr>
              <a:tblGrid>
                <a:gridCol w="2997200"/>
                <a:gridCol w="2997200"/>
                <a:gridCol w="2997200"/>
              </a:tblGrid>
              <a:tr h="585987">
                <a:tc>
                  <a:txBody>
                    <a:bodyPr/>
                    <a:lstStyle/>
                    <a:p>
                      <a:pPr marL="0" marR="0">
                        <a:lnSpc>
                          <a:spcPct val="115000"/>
                        </a:lnSpc>
                        <a:spcBef>
                          <a:spcPts val="0"/>
                        </a:spcBef>
                        <a:spcAft>
                          <a:spcPts val="0"/>
                        </a:spcAft>
                      </a:pPr>
                      <a:r>
                        <a:rPr lang="en-US" sz="1600" b="1" dirty="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33655" marR="33655" marT="0" marB="0"/>
                </a:tc>
                <a:tc>
                  <a:txBody>
                    <a:bodyPr/>
                    <a:lstStyle/>
                    <a:p>
                      <a:pPr marL="0" marR="0">
                        <a:lnSpc>
                          <a:spcPct val="115000"/>
                        </a:lnSpc>
                        <a:spcBef>
                          <a:spcPts val="0"/>
                        </a:spcBef>
                        <a:spcAft>
                          <a:spcPts val="0"/>
                        </a:spcAft>
                      </a:pPr>
                      <a:r>
                        <a:rPr lang="en-US" sz="1600" b="1" dirty="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33655" marR="33655" marT="0" marB="0"/>
                </a:tc>
                <a:tc>
                  <a:txBody>
                    <a:bodyPr/>
                    <a:lstStyle/>
                    <a:p>
                      <a:pPr marL="0" marR="0">
                        <a:lnSpc>
                          <a:spcPct val="115000"/>
                        </a:lnSpc>
                        <a:spcBef>
                          <a:spcPts val="0"/>
                        </a:spcBef>
                        <a:spcAft>
                          <a:spcPts val="0"/>
                        </a:spcAft>
                      </a:pPr>
                      <a:r>
                        <a:rPr lang="en-US" sz="1600" b="1" dirty="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33655" marR="33655" marT="0" marB="0"/>
                </a:tc>
              </a:tr>
              <a:tr h="3528812">
                <a:tc>
                  <a:txBody>
                    <a:bodyPr/>
                    <a:lstStyle/>
                    <a:p>
                      <a:pPr marL="0" marR="0">
                        <a:lnSpc>
                          <a:spcPct val="115000"/>
                        </a:lnSpc>
                        <a:spcBef>
                          <a:spcPts val="0"/>
                        </a:spcBef>
                        <a:spcAft>
                          <a:spcPts val="0"/>
                        </a:spcAft>
                      </a:pPr>
                      <a:r>
                        <a:rPr lang="en-US" sz="1400" dirty="0">
                          <a:latin typeface="Calibri"/>
                          <a:ea typeface="Times New Roman"/>
                          <a:cs typeface="Times New Roman"/>
                        </a:rPr>
                        <a:t>On completion of the course, students will be able to: Understand the content of the subject, study object, its importance and application; Develop skills in clinical examination of the patient with internal disease Acquisition of subjective and objective method Reach knowledge about internal diseases, basic methods for diagnosing, monitoring, treatment, reporting.</a:t>
                      </a:r>
                    </a:p>
                  </a:txBody>
                  <a:tcPr marL="33655" marR="33655" marT="0" marB="0"/>
                </a:tc>
                <a:tc>
                  <a:txBody>
                    <a:bodyPr/>
                    <a:lstStyle/>
                    <a:p>
                      <a:pPr marL="0" marR="0">
                        <a:lnSpc>
                          <a:spcPct val="115000"/>
                        </a:lnSpc>
                        <a:spcBef>
                          <a:spcPts val="0"/>
                        </a:spcBef>
                        <a:spcAft>
                          <a:spcPts val="0"/>
                        </a:spcAft>
                      </a:pPr>
                      <a:r>
                        <a:rPr lang="en-US" sz="1400" dirty="0">
                          <a:latin typeface="Calibri"/>
                          <a:ea typeface="Times New Roman"/>
                          <a:cs typeface="Times New Roman"/>
                        </a:rPr>
                        <a:t>Recognition of internal diseases and nursing care, including patients with respiratory diseases, cardiovascular diseases, rheumatic, gastroenterology, endocrine, hematology, nephrology; internal diseases in narrow and broader sense</a:t>
                      </a:r>
                    </a:p>
                  </a:txBody>
                  <a:tcPr marL="33655" marR="33655" marT="0" marB="0"/>
                </a:tc>
                <a:tc>
                  <a:txBody>
                    <a:bodyPr/>
                    <a:lstStyle/>
                    <a:p>
                      <a:pPr marL="0" marR="0">
                        <a:lnSpc>
                          <a:spcPct val="115000"/>
                        </a:lnSpc>
                        <a:spcBef>
                          <a:spcPts val="0"/>
                        </a:spcBef>
                        <a:spcAft>
                          <a:spcPts val="0"/>
                        </a:spcAft>
                      </a:pPr>
                      <a:r>
                        <a:rPr lang="en-US" sz="1400" dirty="0">
                          <a:latin typeface="Calibri"/>
                          <a:ea typeface="Times New Roman"/>
                          <a:cs typeface="Times New Roman"/>
                        </a:rPr>
                        <a:t>Lectures Seminars Presentations Individual work Group work Laboratory practice Clinical practice Consulting Mentoring Multimedia Internet</a:t>
                      </a:r>
                    </a:p>
                  </a:txBody>
                  <a:tcPr marL="33655" marR="33655" marT="0" marB="0"/>
                </a:tc>
              </a:tr>
            </a:tbl>
          </a:graphicData>
        </a:graphic>
      </p:graphicFrame>
      <p:sp>
        <p:nvSpPr>
          <p:cNvPr id="6" name="Content Placeholder 5"/>
          <p:cNvSpPr>
            <a:spLocks noGrp="1"/>
          </p:cNvSpPr>
          <p:nvPr>
            <p:ph sz="half" idx="2"/>
          </p:nvPr>
        </p:nvSpPr>
        <p:spPr>
          <a:xfrm>
            <a:off x="0" y="1295401"/>
            <a:ext cx="9144000" cy="914400"/>
          </a:xfrm>
        </p:spPr>
        <p:txBody>
          <a:bodyPr>
            <a:normAutofit lnSpcReduction="10000"/>
          </a:bodyPr>
          <a:lstStyle/>
          <a:p>
            <a:r>
              <a:rPr lang="en-US" b="1" dirty="0" smtClean="0"/>
              <a:t>Nursing Care at </a:t>
            </a:r>
            <a:r>
              <a:rPr lang="en-US" b="1" dirty="0" err="1" smtClean="0"/>
              <a:t>internistic</a:t>
            </a:r>
            <a:r>
              <a:rPr lang="en-US" b="1" dirty="0" smtClean="0"/>
              <a:t> patients</a:t>
            </a:r>
            <a:r>
              <a:rPr lang="en-US" dirty="0" smtClean="0"/>
              <a:t>, Prof. </a:t>
            </a:r>
            <a:r>
              <a:rPr lang="en-US" dirty="0" err="1" smtClean="0"/>
              <a:t>Asoc</a:t>
            </a:r>
            <a:r>
              <a:rPr lang="en-US" dirty="0" smtClean="0"/>
              <a:t>. Dr. </a:t>
            </a:r>
            <a:r>
              <a:rPr lang="en-US" dirty="0" err="1" smtClean="0"/>
              <a:t>Dardan</a:t>
            </a:r>
            <a:r>
              <a:rPr lang="en-US" dirty="0" smtClean="0"/>
              <a:t> </a:t>
            </a:r>
            <a:r>
              <a:rPr lang="en-US" dirty="0" err="1" smtClean="0"/>
              <a:t>Koçinaj</a:t>
            </a:r>
            <a:r>
              <a:rPr lang="en-US" dirty="0" smtClean="0"/>
              <a:t>, Prof. </a:t>
            </a:r>
            <a:r>
              <a:rPr lang="en-US" dirty="0" err="1" smtClean="0"/>
              <a:t>Asoc</a:t>
            </a:r>
            <a:r>
              <a:rPr lang="en-US" dirty="0" smtClean="0"/>
              <a:t>. Dr. </a:t>
            </a:r>
            <a:r>
              <a:rPr lang="en-US" dirty="0" err="1" smtClean="0"/>
              <a:t>Idriz</a:t>
            </a:r>
            <a:r>
              <a:rPr lang="en-US" dirty="0" smtClean="0"/>
              <a:t> </a:t>
            </a:r>
            <a:r>
              <a:rPr lang="en-US" dirty="0" err="1" smtClean="0"/>
              <a:t>Berisha</a:t>
            </a:r>
            <a:r>
              <a:rPr lang="en-US" dirty="0" smtClean="0"/>
              <a:t> O/ III</a:t>
            </a:r>
          </a:p>
          <a:p>
            <a:endParaRPr lang="en-US" sz="16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72600" cy="762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
            </a:r>
            <a:br>
              <a:rPr lang="en-US" dirty="0" smtClean="0"/>
            </a:br>
            <a:r>
              <a:rPr lang="en-US" dirty="0" err="1" smtClean="0"/>
              <a:t>Competence</a:t>
            </a:r>
            <a:r>
              <a:rPr lang="en-US" b="1" dirty="0" err="1" smtClean="0"/>
              <a:t>:Evidence</a:t>
            </a:r>
            <a:r>
              <a:rPr lang="en-US" b="1" dirty="0" smtClean="0"/>
              <a:t>-Informed </a:t>
            </a:r>
            <a:r>
              <a:rPr lang="en-US" b="1" dirty="0" smtClean="0"/>
              <a:t>Practice </a:t>
            </a:r>
            <a:r>
              <a:rPr lang="en-US" dirty="0" smtClean="0"/>
              <a:t/>
            </a:r>
            <a:br>
              <a:rPr lang="en-US" dirty="0" smtClean="0"/>
            </a:br>
            <a:endParaRPr lang="en-US" dirty="0"/>
          </a:p>
        </p:txBody>
      </p:sp>
      <p:sp>
        <p:nvSpPr>
          <p:cNvPr id="3" name="Content Placeholder 2"/>
          <p:cNvSpPr>
            <a:spLocks noGrp="1"/>
          </p:cNvSpPr>
          <p:nvPr>
            <p:ph idx="1"/>
          </p:nvPr>
        </p:nvSpPr>
        <p:spPr>
          <a:xfrm>
            <a:off x="0" y="762000"/>
            <a:ext cx="8915400" cy="5364163"/>
          </a:xfrm>
        </p:spPr>
        <p:txBody>
          <a:bodyPr>
            <a:normAutofit/>
          </a:bodyPr>
          <a:lstStyle/>
          <a:p>
            <a:r>
              <a:rPr lang="en-US" sz="2800" b="1" dirty="0" smtClean="0"/>
              <a:t>Public Health with Epidemiology and Nutrition</a:t>
            </a:r>
            <a:r>
              <a:rPr lang="en-US" sz="2800" dirty="0" smtClean="0"/>
              <a:t>, Prof. </a:t>
            </a:r>
            <a:r>
              <a:rPr lang="en-US" sz="2800" dirty="0" err="1" smtClean="0"/>
              <a:t>Asoc</a:t>
            </a:r>
            <a:r>
              <a:rPr lang="en-US" sz="2800" dirty="0" smtClean="0"/>
              <a:t>. Dr. </a:t>
            </a:r>
            <a:r>
              <a:rPr lang="en-US" sz="2800" dirty="0" err="1" smtClean="0"/>
              <a:t>Haxhi</a:t>
            </a:r>
            <a:r>
              <a:rPr lang="en-US" sz="2800" dirty="0" smtClean="0"/>
              <a:t> </a:t>
            </a:r>
            <a:r>
              <a:rPr lang="en-US" sz="2800" dirty="0" err="1" smtClean="0"/>
              <a:t>Kamberaj</a:t>
            </a:r>
            <a:r>
              <a:rPr lang="en-US" sz="2800" dirty="0" smtClean="0"/>
              <a:t>, Prof. Ass. Dr. </a:t>
            </a:r>
            <a:r>
              <a:rPr lang="en-US" sz="2800" dirty="0" err="1" smtClean="0"/>
              <a:t>Antigona</a:t>
            </a:r>
            <a:r>
              <a:rPr lang="en-US" sz="2800" dirty="0" smtClean="0"/>
              <a:t> </a:t>
            </a:r>
            <a:r>
              <a:rPr lang="en-US" sz="2800" dirty="0" err="1" smtClean="0"/>
              <a:t>Ukehaxhaj</a:t>
            </a:r>
            <a:r>
              <a:rPr lang="en-US" sz="2800" dirty="0" smtClean="0"/>
              <a:t>  O/ III</a:t>
            </a:r>
          </a:p>
          <a:p>
            <a:endParaRPr lang="en-US" dirty="0"/>
          </a:p>
        </p:txBody>
      </p:sp>
      <p:graphicFrame>
        <p:nvGraphicFramePr>
          <p:cNvPr id="4" name="Table 3"/>
          <p:cNvGraphicFramePr>
            <a:graphicFrameLocks noGrp="1"/>
          </p:cNvGraphicFramePr>
          <p:nvPr/>
        </p:nvGraphicFramePr>
        <p:xfrm>
          <a:off x="0" y="2209800"/>
          <a:ext cx="9144000" cy="4419600"/>
        </p:xfrm>
        <a:graphic>
          <a:graphicData uri="http://schemas.openxmlformats.org/drawingml/2006/table">
            <a:tbl>
              <a:tblPr firstRow="1" bandRow="1">
                <a:tableStyleId>{5C22544A-7EE6-4342-B048-85BDC9FD1C3A}</a:tableStyleId>
              </a:tblPr>
              <a:tblGrid>
                <a:gridCol w="3048000"/>
                <a:gridCol w="3048000"/>
                <a:gridCol w="3048000"/>
              </a:tblGrid>
              <a:tr h="526143">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3893457">
                <a:tc>
                  <a:txBody>
                    <a:bodyPr/>
                    <a:lstStyle/>
                    <a:p>
                      <a:pPr marL="0" marR="0">
                        <a:spcBef>
                          <a:spcPts val="0"/>
                        </a:spcBef>
                        <a:spcAft>
                          <a:spcPts val="0"/>
                        </a:spcAft>
                      </a:pPr>
                      <a:r>
                        <a:rPr lang="en-GB" sz="1200" dirty="0">
                          <a:latin typeface="Calibri"/>
                          <a:ea typeface="Calibri"/>
                          <a:cs typeface="Calibri"/>
                        </a:rPr>
                        <a:t>Students will be able to: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200" dirty="0">
                          <a:latin typeface="Calibri"/>
                          <a:ea typeface="Calibri"/>
                          <a:cs typeface="Calibri"/>
                        </a:rPr>
                        <a:t>• </a:t>
                      </a:r>
                      <a:r>
                        <a:rPr lang="en-GB" sz="1100" dirty="0">
                          <a:latin typeface="Calibri"/>
                          <a:ea typeface="Calibri"/>
                          <a:cs typeface="Calibri"/>
                        </a:rPr>
                        <a:t>Being able to use the health services on time for their best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100" dirty="0">
                          <a:latin typeface="Calibri"/>
                          <a:ea typeface="Calibri"/>
                          <a:cs typeface="Calibri"/>
                        </a:rPr>
                        <a:t>Gaining the basic  knowledge related to the appliance of epidemic methods on the identification of the components of the danger.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100" dirty="0">
                          <a:latin typeface="Calibri"/>
                          <a:ea typeface="Calibri"/>
                          <a:cs typeface="Calibri"/>
                        </a:rPr>
                        <a:t>Describing of the influence on the spread of the disease to the patient, family members, society and the local economic influence.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100" dirty="0">
                          <a:latin typeface="Calibri"/>
                          <a:ea typeface="Calibri"/>
                          <a:cs typeface="Calibri"/>
                        </a:rPr>
                        <a:t>Demonstrate the clinical abilities on the role of eating and nutrition’s and prevention of any infection or crossed infection.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100" dirty="0">
                          <a:latin typeface="Calibri"/>
                          <a:ea typeface="Calibri"/>
                          <a:cs typeface="Calibri"/>
                        </a:rPr>
                        <a:t>Being able to sort out public health problems by understanding and using methods of statistics and information technology.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100" dirty="0">
                          <a:latin typeface="Calibri"/>
                          <a:ea typeface="Calibri"/>
                          <a:cs typeface="Calibri"/>
                        </a:rPr>
                        <a:t>Having logical access to the understanding of the epidemic diseases. </a:t>
                      </a:r>
                      <a:endParaRPr lang="en-US" sz="1200" dirty="0">
                        <a:latin typeface="Calibri"/>
                        <a:ea typeface="Calibri"/>
                        <a:cs typeface="Calibri"/>
                      </a:endParaRPr>
                    </a:p>
                    <a:p>
                      <a:pPr marL="342900" marR="0" lvl="0" indent="-342900">
                        <a:spcBef>
                          <a:spcPts val="0"/>
                        </a:spcBef>
                        <a:spcAft>
                          <a:spcPts val="0"/>
                        </a:spcAft>
                        <a:buFont typeface="Wingdings"/>
                        <a:buChar char=""/>
                      </a:pPr>
                      <a:r>
                        <a:rPr lang="en-GB" sz="1100" dirty="0">
                          <a:latin typeface="Calibri"/>
                          <a:ea typeface="Calibri"/>
                          <a:cs typeface="Calibri"/>
                        </a:rPr>
                        <a:t>Respecting of International laws on the chain of public health. </a:t>
                      </a:r>
                      <a:endParaRPr lang="en-US" sz="1200" dirty="0">
                        <a:latin typeface="Calibri"/>
                        <a:ea typeface="Calibri"/>
                        <a:cs typeface="Calibri"/>
                      </a:endParaRPr>
                    </a:p>
                  </a:txBody>
                  <a:tcPr marL="68580" marR="68580" marT="0" marB="0"/>
                </a:tc>
                <a:tc>
                  <a:txBody>
                    <a:bodyPr/>
                    <a:lstStyle/>
                    <a:p>
                      <a:pPr marL="0" marR="0" algn="just">
                        <a:spcBef>
                          <a:spcPts val="0"/>
                        </a:spcBef>
                        <a:spcAft>
                          <a:spcPts val="0"/>
                        </a:spcAft>
                      </a:pPr>
                      <a:r>
                        <a:rPr lang="sq-AL" sz="1100" dirty="0">
                          <a:latin typeface="Times New Roman"/>
                          <a:ea typeface="Times New Roman"/>
                        </a:rPr>
                        <a:t>The knowledge of the basic principles of the Public Health, Epidemiology and the importance of the Nutrition on the increase of the life quality. The focus leads to the introduction of the component of the danger, exploring models of Epidemiology, the use of the data and information technology in order to prevent diseases.</a:t>
                      </a:r>
                      <a:endParaRPr lang="en-US" sz="1200" dirty="0">
                        <a:latin typeface="Times New Roman"/>
                        <a:ea typeface="Times New Roman"/>
                      </a:endParaRPr>
                    </a:p>
                    <a:p>
                      <a:pPr marL="0" marR="0" algn="just">
                        <a:spcBef>
                          <a:spcPts val="0"/>
                        </a:spcBef>
                        <a:spcAft>
                          <a:spcPts val="0"/>
                        </a:spcAft>
                      </a:pPr>
                      <a:r>
                        <a:rPr lang="sq-AL" sz="1100" dirty="0">
                          <a:latin typeface="Times New Roman"/>
                          <a:ea typeface="Times New Roman"/>
                        </a:rPr>
                        <a:t>The basis knowledges about the groups of Nutrition, the role and their importance to the Health care. Food rational plan, compilation of the proper diets</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Arial"/>
                        </a:rPr>
                        <a:t>Lectures, Exercise theoretical/laboratory, Practice work, Field exercises, Projects and presentations, individual and work group.</a:t>
                      </a:r>
                      <a:endParaRPr lang="en-US" sz="1100" dirty="0">
                        <a:latin typeface="Calibri"/>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b="1" dirty="0" smtClean="0"/>
              <a:t/>
            </a:r>
            <a:br>
              <a:rPr lang="en-US" b="1" dirty="0" smtClean="0"/>
            </a:br>
            <a:r>
              <a:rPr lang="en-US" dirty="0" smtClean="0"/>
              <a:t>Competence</a:t>
            </a:r>
            <a:r>
              <a:rPr lang="en-US" b="1" dirty="0" smtClean="0"/>
              <a:t>: Innovation Processes and Entrepreneurship </a:t>
            </a:r>
            <a:r>
              <a:rPr lang="en-US" dirty="0" smtClean="0"/>
              <a:t/>
            </a:r>
            <a:br>
              <a:rPr lang="en-US" dirty="0" smtClean="0"/>
            </a:br>
            <a:endParaRPr lang="en-US" dirty="0"/>
          </a:p>
        </p:txBody>
      </p:sp>
      <p:sp>
        <p:nvSpPr>
          <p:cNvPr id="3" name="Content Placeholder 2"/>
          <p:cNvSpPr>
            <a:spLocks noGrp="1"/>
          </p:cNvSpPr>
          <p:nvPr>
            <p:ph idx="1"/>
          </p:nvPr>
        </p:nvSpPr>
        <p:spPr>
          <a:xfrm>
            <a:off x="0" y="990600"/>
            <a:ext cx="9144000" cy="5638800"/>
          </a:xfrm>
        </p:spPr>
        <p:txBody>
          <a:bodyPr/>
          <a:lstStyle/>
          <a:p>
            <a:r>
              <a:rPr lang="en-US" b="1" dirty="0" smtClean="0"/>
              <a:t>Surgery and Oncology Nursing</a:t>
            </a:r>
            <a:r>
              <a:rPr lang="en-US" dirty="0" smtClean="0"/>
              <a:t>, </a:t>
            </a:r>
            <a:r>
              <a:rPr lang="en-US" dirty="0" err="1" smtClean="0"/>
              <a:t>Lec</a:t>
            </a:r>
            <a:r>
              <a:rPr lang="en-US" dirty="0" smtClean="0"/>
              <a:t>. Dr. </a:t>
            </a:r>
            <a:r>
              <a:rPr lang="en-US" dirty="0" err="1" smtClean="0"/>
              <a:t>Skender</a:t>
            </a:r>
            <a:r>
              <a:rPr lang="en-US" dirty="0" smtClean="0"/>
              <a:t> </a:t>
            </a:r>
            <a:r>
              <a:rPr lang="en-US" dirty="0" err="1" smtClean="0"/>
              <a:t>Ukaj</a:t>
            </a:r>
            <a:r>
              <a:rPr lang="en-US" dirty="0" smtClean="0"/>
              <a:t> ,</a:t>
            </a:r>
            <a:r>
              <a:rPr lang="en-US" b="1" dirty="0" smtClean="0"/>
              <a:t>O/ III</a:t>
            </a:r>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228600" y="1981200"/>
          <a:ext cx="8915400" cy="4876800"/>
        </p:xfrm>
        <a:graphic>
          <a:graphicData uri="http://schemas.openxmlformats.org/drawingml/2006/table">
            <a:tbl>
              <a:tblPr firstRow="1" bandRow="1">
                <a:tableStyleId>{5C22544A-7EE6-4342-B048-85BDC9FD1C3A}</a:tableStyleId>
              </a:tblPr>
              <a:tblGrid>
                <a:gridCol w="2971800"/>
                <a:gridCol w="2971800"/>
                <a:gridCol w="2971800"/>
              </a:tblGrid>
              <a:tr h="916691">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3960109">
                <a:tc>
                  <a:txBody>
                    <a:bodyPr/>
                    <a:lstStyle/>
                    <a:p>
                      <a:pPr marL="0" marR="0">
                        <a:spcBef>
                          <a:spcPts val="0"/>
                        </a:spcBef>
                        <a:spcAft>
                          <a:spcPts val="0"/>
                        </a:spcAft>
                      </a:pPr>
                      <a:r>
                        <a:rPr lang="en-GB" sz="1000" dirty="0">
                          <a:latin typeface="Times New Roman"/>
                          <a:ea typeface="Times New Roman"/>
                          <a:cs typeface="Calibri"/>
                        </a:rPr>
                        <a:t>What we aim to achieve: </a:t>
                      </a:r>
                      <a:endParaRPr lang="en-US" sz="1200" dirty="0">
                        <a:latin typeface="Calibri"/>
                        <a:ea typeface="Calibri"/>
                        <a:cs typeface="Calibri"/>
                      </a:endParaRPr>
                    </a:p>
                    <a:p>
                      <a:pPr marL="0" marR="0" algn="just">
                        <a:spcBef>
                          <a:spcPts val="0"/>
                        </a:spcBef>
                        <a:spcAft>
                          <a:spcPts val="0"/>
                        </a:spcAft>
                      </a:pPr>
                      <a:r>
                        <a:rPr lang="en-GB" sz="1200" dirty="0">
                          <a:solidFill>
                            <a:srgbClr val="00000A"/>
                          </a:solidFill>
                          <a:latin typeface="Calibri"/>
                          <a:ea typeface="Calibri"/>
                          <a:cs typeface="Calibri"/>
                        </a:rPr>
                        <a:t>The purpose of the study is the recognition of nurses in speciality of surgery and its object. Prepare of students with basic notions for surgery and treatment of patients in surgery of the chapters assigned by students</a:t>
                      </a:r>
                      <a:endParaRPr lang="en-US" sz="1200" dirty="0">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GB" sz="1200">
                          <a:latin typeface="Calibri"/>
                          <a:ea typeface="Calibri"/>
                          <a:cs typeface="Calibri"/>
                        </a:rPr>
                        <a:t>The subject of surgery contains lectures on history, introduction, pre and post operative care, treatment of open and close wounds, palliative nursing care, thorax and abdominal wounds.</a:t>
                      </a:r>
                      <a:endParaRPr lang="en-US" sz="1200">
                        <a:latin typeface="Calibri"/>
                        <a:ea typeface="Calibri"/>
                        <a:cs typeface="Calibri"/>
                      </a:endParaRPr>
                    </a:p>
                    <a:p>
                      <a:pPr marL="0" marR="0">
                        <a:lnSpc>
                          <a:spcPct val="115000"/>
                        </a:lnSpc>
                        <a:spcBef>
                          <a:spcPts val="0"/>
                        </a:spcBef>
                        <a:spcAft>
                          <a:spcPts val="0"/>
                        </a:spcAft>
                      </a:pPr>
                      <a:r>
                        <a:rPr lang="en-GB" sz="1200">
                          <a:latin typeface="Calibri"/>
                          <a:ea typeface="Calibri"/>
                          <a:cs typeface="Calibri"/>
                        </a:rPr>
                        <a:t>The course contains lectures on malignant and benign diseases, diagnostic methods, their treatment and nursing care for patients with these diseases.</a:t>
                      </a:r>
                      <a:endParaRPr lang="en-US" sz="1200">
                        <a:latin typeface="Calibri"/>
                        <a:ea typeface="Calibri"/>
                        <a:cs typeface="Calibri"/>
                      </a:endParaRPr>
                    </a:p>
                  </a:txBody>
                  <a:tcPr marL="68580" marR="68580" marT="0" marB="0"/>
                </a:tc>
                <a:tc>
                  <a:txBody>
                    <a:bodyPr/>
                    <a:lstStyle/>
                    <a:p>
                      <a:pPr marL="0" marR="0" algn="just">
                        <a:spcBef>
                          <a:spcPts val="0"/>
                        </a:spcBef>
                        <a:spcAft>
                          <a:spcPts val="0"/>
                        </a:spcAft>
                      </a:pPr>
                      <a:r>
                        <a:rPr lang="en-GB" sz="1200" dirty="0">
                          <a:latin typeface="Calibri"/>
                          <a:ea typeface="Calibri"/>
                          <a:cs typeface="Calibri"/>
                        </a:rPr>
                        <a:t>Learning outcomes (means the knowledge, skills, and abilities the student will acquire after successfully completing this course. Verbs such as: know, describe, compare, project, design, develop , etc.). Upon completion of these lectures the student will be able to:</a:t>
                      </a:r>
                      <a:endParaRPr lang="en-US" sz="1200" dirty="0">
                        <a:latin typeface="Calibri"/>
                        <a:ea typeface="Calibri"/>
                        <a:cs typeface="Calibri"/>
                      </a:endParaRPr>
                    </a:p>
                    <a:p>
                      <a:pPr marL="0" marR="0" algn="just">
                        <a:spcBef>
                          <a:spcPts val="0"/>
                        </a:spcBef>
                        <a:spcAft>
                          <a:spcPts val="0"/>
                        </a:spcAft>
                      </a:pPr>
                      <a:r>
                        <a:rPr lang="en-GB" sz="1200" dirty="0">
                          <a:latin typeface="Calibri"/>
                          <a:ea typeface="Calibri"/>
                          <a:cs typeface="Calibri"/>
                        </a:rPr>
                        <a:t>• Acquire basic knowledge of </a:t>
                      </a:r>
                      <a:r>
                        <a:rPr lang="en-GB" sz="1200" dirty="0" err="1">
                          <a:latin typeface="Calibri"/>
                          <a:ea typeface="Calibri"/>
                          <a:cs typeface="Calibri"/>
                        </a:rPr>
                        <a:t>nosology</a:t>
                      </a:r>
                      <a:r>
                        <a:rPr lang="en-GB" sz="1200" dirty="0">
                          <a:latin typeface="Calibri"/>
                          <a:ea typeface="Calibri"/>
                          <a:cs typeface="Calibri"/>
                        </a:rPr>
                        <a:t>, diagnosis and appropriate conservative surgical therapy in patients with various surgical diseases.</a:t>
                      </a:r>
                      <a:endParaRPr lang="en-US" sz="1200" dirty="0">
                        <a:latin typeface="Calibri"/>
                        <a:ea typeface="Calibri"/>
                        <a:cs typeface="Calibri"/>
                      </a:endParaRPr>
                    </a:p>
                    <a:p>
                      <a:pPr marL="0" marR="0" algn="just">
                        <a:spcBef>
                          <a:spcPts val="0"/>
                        </a:spcBef>
                        <a:spcAft>
                          <a:spcPts val="0"/>
                        </a:spcAft>
                      </a:pPr>
                      <a:r>
                        <a:rPr lang="en-GB" sz="1200" dirty="0">
                          <a:latin typeface="Calibri"/>
                          <a:ea typeface="Calibri"/>
                          <a:cs typeface="Calibri"/>
                        </a:rPr>
                        <a:t>• Win basic knowledge of the clinical chart of works for a health institution. </a:t>
                      </a:r>
                      <a:endParaRPr lang="en-US" sz="1200" dirty="0">
                        <a:latin typeface="Calibri"/>
                        <a:ea typeface="Calibri"/>
                        <a:cs typeface="Calibri"/>
                      </a:endParaRPr>
                    </a:p>
                    <a:p>
                      <a:pPr marL="457200" marR="0">
                        <a:spcBef>
                          <a:spcPts val="0"/>
                        </a:spcBef>
                        <a:spcAft>
                          <a:spcPts val="0"/>
                        </a:spcAft>
                      </a:pPr>
                      <a:r>
                        <a:rPr lang="en-GB" sz="1200" dirty="0">
                          <a:latin typeface="Calibri"/>
                          <a:ea typeface="Calibri"/>
                          <a:cs typeface="Calibri"/>
                        </a:rPr>
                        <a:t>• Gains knowledge of the collection, electronic storage and storage of data and the use of statistical methods for clinical research</a:t>
                      </a:r>
                      <a:endParaRPr lang="en-US" sz="1200" dirty="0">
                        <a:latin typeface="Calibri"/>
                        <a:ea typeface="Calibri"/>
                        <a:cs typeface="Calibri"/>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6"/>
          </a:lnRef>
          <a:fillRef idx="2">
            <a:schemeClr val="accent6"/>
          </a:fillRef>
          <a:effectRef idx="1">
            <a:schemeClr val="accent6"/>
          </a:effectRef>
          <a:fontRef idx="minor">
            <a:schemeClr val="dk1"/>
          </a:fontRef>
        </p:style>
        <p:txBody>
          <a:bodyPr>
            <a:noAutofit/>
          </a:bodyPr>
          <a:lstStyle/>
          <a:p>
            <a:r>
              <a:rPr lang="en-US" sz="3200" dirty="0" smtClean="0"/>
              <a:t>Competence:</a:t>
            </a:r>
            <a:r>
              <a:rPr lang="en-US" sz="3200" b="1" dirty="0" smtClean="0"/>
              <a:t> </a:t>
            </a:r>
            <a:r>
              <a:rPr lang="en-US" sz="3200" b="1" dirty="0" smtClean="0"/>
              <a:t>Client-Centered </a:t>
            </a:r>
            <a:r>
              <a:rPr lang="en-US" sz="3200" b="1" dirty="0" smtClean="0"/>
              <a:t>Approach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52400" y="762000"/>
            <a:ext cx="8991600" cy="6096000"/>
          </a:xfrm>
        </p:spPr>
        <p:txBody>
          <a:bodyPr/>
          <a:lstStyle/>
          <a:p>
            <a:r>
              <a:rPr lang="en-US" sz="2800" b="1" dirty="0" smtClean="0"/>
              <a:t>Nursing Surveillance</a:t>
            </a:r>
            <a:r>
              <a:rPr lang="en-US" sz="2800" dirty="0" smtClean="0"/>
              <a:t>, Prof. Ass. Dr. </a:t>
            </a:r>
            <a:r>
              <a:rPr lang="en-US" sz="2800" dirty="0" err="1" smtClean="0"/>
              <a:t>Faton</a:t>
            </a:r>
            <a:r>
              <a:rPr lang="en-US" sz="2800" dirty="0" smtClean="0"/>
              <a:t> </a:t>
            </a:r>
            <a:r>
              <a:rPr lang="en-US" sz="2800" dirty="0" err="1" smtClean="0"/>
              <a:t>Hoxha</a:t>
            </a:r>
            <a:r>
              <a:rPr lang="en-US" sz="2800" dirty="0" smtClean="0"/>
              <a:t> </a:t>
            </a:r>
            <a:r>
              <a:rPr lang="en-US" sz="2800" b="1" dirty="0" smtClean="0"/>
              <a:t>O/ III</a:t>
            </a:r>
            <a:endParaRPr lang="en-US" sz="2800" dirty="0" smtClean="0"/>
          </a:p>
          <a:p>
            <a:endParaRPr lang="en-US" dirty="0"/>
          </a:p>
        </p:txBody>
      </p:sp>
      <p:graphicFrame>
        <p:nvGraphicFramePr>
          <p:cNvPr id="4" name="Table 3"/>
          <p:cNvGraphicFramePr>
            <a:graphicFrameLocks noGrp="1"/>
          </p:cNvGraphicFramePr>
          <p:nvPr/>
        </p:nvGraphicFramePr>
        <p:xfrm>
          <a:off x="0" y="1524000"/>
          <a:ext cx="9144000" cy="5105400"/>
        </p:xfrm>
        <a:graphic>
          <a:graphicData uri="http://schemas.openxmlformats.org/drawingml/2006/table">
            <a:tbl>
              <a:tblPr firstRow="1" bandRow="1">
                <a:tableStyleId>{5C22544A-7EE6-4342-B048-85BDC9FD1C3A}</a:tableStyleId>
              </a:tblPr>
              <a:tblGrid>
                <a:gridCol w="3048000"/>
                <a:gridCol w="3048000"/>
                <a:gridCol w="3048000"/>
              </a:tblGrid>
              <a:tr h="717022">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4388378">
                <a:tc>
                  <a:txBody>
                    <a:bodyPr/>
                    <a:lstStyle/>
                    <a:p>
                      <a:pPr marL="0" marR="0">
                        <a:spcBef>
                          <a:spcPts val="0"/>
                        </a:spcBef>
                        <a:spcAft>
                          <a:spcPts val="0"/>
                        </a:spcAft>
                      </a:pPr>
                      <a:r>
                        <a:rPr lang="en-US" sz="1200" dirty="0">
                          <a:solidFill>
                            <a:srgbClr val="000000"/>
                          </a:solidFill>
                          <a:latin typeface="Times New Roman"/>
                          <a:ea typeface="Calibri"/>
                        </a:rPr>
                        <a:t> </a:t>
                      </a:r>
                      <a:r>
                        <a:rPr lang="en-US" sz="1150" dirty="0">
                          <a:solidFill>
                            <a:srgbClr val="000000"/>
                          </a:solidFill>
                          <a:latin typeface="Times New Roman"/>
                          <a:ea typeface="Calibri"/>
                        </a:rPr>
                        <a:t>Upon completion of this course , students will be able to : </a:t>
                      </a:r>
                      <a:endParaRPr lang="en-US" sz="1200" dirty="0">
                        <a:solidFill>
                          <a:srgbClr val="000000"/>
                        </a:solidFill>
                        <a:latin typeface="Times New Roman"/>
                        <a:ea typeface="Calibri"/>
                      </a:endParaRPr>
                    </a:p>
                    <a:p>
                      <a:pPr marL="0" marR="0">
                        <a:spcBef>
                          <a:spcPts val="0"/>
                        </a:spcBef>
                        <a:spcAft>
                          <a:spcPts val="0"/>
                        </a:spcAft>
                      </a:pPr>
                      <a:r>
                        <a:rPr lang="en-US" sz="1150" dirty="0">
                          <a:solidFill>
                            <a:srgbClr val="000000"/>
                          </a:solidFill>
                          <a:latin typeface="Times New Roman"/>
                          <a:ea typeface="Calibri"/>
                        </a:rPr>
                        <a:t>• Outline the major political impact on health care </a:t>
                      </a:r>
                      <a:endParaRPr lang="en-US" sz="1200" dirty="0">
                        <a:solidFill>
                          <a:srgbClr val="000000"/>
                        </a:solidFill>
                        <a:latin typeface="Times New Roman"/>
                        <a:ea typeface="Calibri"/>
                      </a:endParaRPr>
                    </a:p>
                    <a:p>
                      <a:pPr marL="0" marR="0">
                        <a:spcBef>
                          <a:spcPts val="0"/>
                        </a:spcBef>
                        <a:spcAft>
                          <a:spcPts val="0"/>
                        </a:spcAft>
                      </a:pPr>
                      <a:r>
                        <a:rPr lang="en-US" sz="1150" dirty="0">
                          <a:solidFill>
                            <a:srgbClr val="000000"/>
                          </a:solidFill>
                          <a:latin typeface="Times New Roman"/>
                          <a:ea typeface="Calibri"/>
                        </a:rPr>
                        <a:t>• Analyze critically about the many ways leadership • discuss management strategies in a clinical setting • Manage the care of a group of patients </a:t>
                      </a:r>
                      <a:r>
                        <a:rPr lang="en-US" sz="1150" dirty="0" smtClean="0">
                          <a:solidFill>
                            <a:srgbClr val="000000"/>
                          </a:solidFill>
                          <a:latin typeface="Times New Roman"/>
                          <a:ea typeface="Calibri"/>
                        </a:rPr>
                        <a:t>,  </a:t>
                      </a:r>
                      <a:r>
                        <a:rPr lang="en-US" sz="1200" b="0" dirty="0" smtClean="0"/>
                        <a:t>Client-Centered Approach , individualized approach to  each patient-client  </a:t>
                      </a:r>
                      <a:endParaRPr lang="en-US" sz="1200" b="0" dirty="0">
                        <a:solidFill>
                          <a:srgbClr val="000000"/>
                        </a:solidFill>
                        <a:latin typeface="Times New Roman"/>
                        <a:ea typeface="Calibri"/>
                      </a:endParaRPr>
                    </a:p>
                  </a:txBody>
                  <a:tcPr marL="68580" marR="68580" marT="0" marB="0"/>
                </a:tc>
                <a:tc>
                  <a:txBody>
                    <a:bodyPr/>
                    <a:lstStyle/>
                    <a:p>
                      <a:r>
                        <a:rPr lang="en-US" sz="1400" kern="1200" dirty="0" smtClean="0">
                          <a:solidFill>
                            <a:schemeClr val="dk1"/>
                          </a:solidFill>
                          <a:latin typeface="+mn-lt"/>
                          <a:ea typeface="+mn-ea"/>
                          <a:cs typeface="+mn-cs"/>
                        </a:rPr>
                        <a:t> </a:t>
                      </a:r>
                      <a:r>
                        <a:rPr lang="en-GB" sz="1400" kern="1200" dirty="0" smtClean="0">
                          <a:solidFill>
                            <a:schemeClr val="dk1"/>
                          </a:solidFill>
                          <a:latin typeface="+mn-lt"/>
                          <a:ea typeface="+mn-ea"/>
                          <a:cs typeface="+mn-cs"/>
                        </a:rPr>
                        <a:t>This course aims to inform students broaden understanding about the planning, organization and delivery of appropriate nursing care. This course will facilitate development of critical skills and nursing care delivery, management and leadership of students. In part of the lecture where discussing about diabetic foot, to recognize the roles of the patient and/or family and community in health care process and their involvement as most important members of the team for getting relevant self-care and support from family and community; </a:t>
                      </a:r>
                      <a:endParaRPr lang="en-US" sz="1400" dirty="0"/>
                    </a:p>
                  </a:txBody>
                  <a:tcPr/>
                </a:tc>
                <a:tc>
                  <a:txBody>
                    <a:bodyPr/>
                    <a:lstStyle/>
                    <a:p>
                      <a:pPr lvl="0"/>
                      <a:r>
                        <a:rPr lang="en-GB" sz="1400" kern="1200" dirty="0" smtClean="0">
                          <a:solidFill>
                            <a:schemeClr val="dk1"/>
                          </a:solidFill>
                          <a:latin typeface="+mn-lt"/>
                          <a:ea typeface="+mn-ea"/>
                          <a:cs typeface="+mn-cs"/>
                        </a:rPr>
                        <a:t>Lectures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Seminars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Presentations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Individual work Group work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Laboratory practice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Clinical practice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Consulting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Mentoring Multimedia Internet Co-creation</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Evidence based learning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Simulation learning</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Problem based learning </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style>
          <a:lnRef idx="2">
            <a:schemeClr val="accent3"/>
          </a:lnRef>
          <a:fillRef idx="1">
            <a:schemeClr val="lt1"/>
          </a:fillRef>
          <a:effectRef idx="0">
            <a:schemeClr val="accent3"/>
          </a:effectRef>
          <a:fontRef idx="minor">
            <a:schemeClr val="dk1"/>
          </a:fontRef>
        </p:style>
        <p:txBody>
          <a:bodyPr/>
          <a:lstStyle/>
          <a:p>
            <a:r>
              <a:rPr lang="en-US" b="1" dirty="0" smtClean="0"/>
              <a:t>In Summer semester</a:t>
            </a:r>
            <a:endParaRPr lang="en-US" dirty="0"/>
          </a:p>
        </p:txBody>
      </p:sp>
      <p:sp>
        <p:nvSpPr>
          <p:cNvPr id="3" name="Content Placeholder 2"/>
          <p:cNvSpPr>
            <a:spLocks noGrp="1"/>
          </p:cNvSpPr>
          <p:nvPr>
            <p:ph idx="1"/>
          </p:nvPr>
        </p:nvSpPr>
        <p:spPr>
          <a:xfrm>
            <a:off x="457200" y="2590800"/>
            <a:ext cx="8229600" cy="3535363"/>
          </a:xfrm>
        </p:spPr>
        <p:style>
          <a:lnRef idx="2">
            <a:schemeClr val="accent6"/>
          </a:lnRef>
          <a:fillRef idx="1">
            <a:schemeClr val="lt1"/>
          </a:fillRef>
          <a:effectRef idx="0">
            <a:schemeClr val="accent6"/>
          </a:effectRef>
          <a:fontRef idx="minor">
            <a:schemeClr val="dk1"/>
          </a:fontRef>
        </p:style>
        <p:txBody>
          <a:bodyPr/>
          <a:lstStyle/>
          <a:p>
            <a:endParaRPr lang="en-US" dirty="0" smtClean="0"/>
          </a:p>
          <a:p>
            <a:r>
              <a:rPr lang="en-US" dirty="0" smtClean="0"/>
              <a:t>we </a:t>
            </a:r>
            <a:r>
              <a:rPr lang="en-US" dirty="0" smtClean="0"/>
              <a:t>have planned in each (four) Competence one module like: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1">
            <a:schemeClr val="dk1"/>
          </a:lnRef>
          <a:fillRef idx="2">
            <a:schemeClr val="dk1"/>
          </a:fillRef>
          <a:effectRef idx="1">
            <a:schemeClr val="dk1"/>
          </a:effectRef>
          <a:fontRef idx="minor">
            <a:schemeClr val="dk1"/>
          </a:fontRef>
        </p:style>
        <p:txBody>
          <a:bodyPr>
            <a:noAutofit/>
          </a:bodyPr>
          <a:lstStyle/>
          <a:p>
            <a:r>
              <a:rPr lang="en-US" sz="3600" dirty="0" smtClean="0"/>
              <a:t>Competence: </a:t>
            </a:r>
            <a:r>
              <a:rPr lang="en-US" sz="3600" b="1" dirty="0" smtClean="0"/>
              <a:t>Multidisciplinary Collaboration in Student-Run Health Centre </a:t>
            </a:r>
            <a:endParaRPr lang="en-US" sz="3600" dirty="0" smtClean="0"/>
          </a:p>
        </p:txBody>
      </p:sp>
      <p:sp>
        <p:nvSpPr>
          <p:cNvPr id="3" name="Content Placeholder 2"/>
          <p:cNvSpPr>
            <a:spLocks noGrp="1"/>
          </p:cNvSpPr>
          <p:nvPr>
            <p:ph idx="1"/>
          </p:nvPr>
        </p:nvSpPr>
        <p:spPr>
          <a:xfrm>
            <a:off x="0" y="914401"/>
            <a:ext cx="9144000" cy="990600"/>
          </a:xfrm>
        </p:spPr>
        <p:txBody>
          <a:bodyPr>
            <a:normAutofit lnSpcReduction="10000"/>
          </a:bodyPr>
          <a:lstStyle/>
          <a:p>
            <a:r>
              <a:rPr lang="en-US" b="1" dirty="0" smtClean="0"/>
              <a:t>Palliative Care</a:t>
            </a:r>
            <a:r>
              <a:rPr lang="en-US" dirty="0" smtClean="0"/>
              <a:t>, Prof. </a:t>
            </a:r>
            <a:r>
              <a:rPr lang="en-US" dirty="0" err="1" smtClean="0"/>
              <a:t>Asoc</a:t>
            </a:r>
            <a:r>
              <a:rPr lang="en-US" dirty="0" smtClean="0"/>
              <a:t>. Dr. </a:t>
            </a:r>
            <a:r>
              <a:rPr lang="en-US" dirty="0" err="1" smtClean="0"/>
              <a:t>Dardan</a:t>
            </a:r>
            <a:r>
              <a:rPr lang="en-US" dirty="0" smtClean="0"/>
              <a:t> </a:t>
            </a:r>
            <a:r>
              <a:rPr lang="en-US" dirty="0" err="1" smtClean="0"/>
              <a:t>Kocinaj</a:t>
            </a:r>
            <a:r>
              <a:rPr lang="en-US" dirty="0" smtClean="0"/>
              <a:t>, Ass. Dr. </a:t>
            </a:r>
            <a:r>
              <a:rPr lang="en-US" dirty="0" err="1" smtClean="0"/>
              <a:t>Kushtrim</a:t>
            </a:r>
            <a:r>
              <a:rPr lang="en-US" dirty="0" smtClean="0"/>
              <a:t> </a:t>
            </a:r>
            <a:r>
              <a:rPr lang="en-US" dirty="0" err="1" smtClean="0"/>
              <a:t>Grezda</a:t>
            </a:r>
            <a:r>
              <a:rPr lang="en-US" dirty="0" smtClean="0"/>
              <a:t> </a:t>
            </a:r>
            <a:r>
              <a:rPr lang="en-US" b="1" dirty="0" smtClean="0"/>
              <a:t>E/ </a:t>
            </a:r>
            <a:r>
              <a:rPr lang="en-US" b="1" dirty="0" smtClean="0"/>
              <a:t>IV</a:t>
            </a:r>
          </a:p>
          <a:p>
            <a:endParaRPr lang="en-US" dirty="0" smtClean="0"/>
          </a:p>
          <a:p>
            <a:endParaRPr lang="en-US" dirty="0"/>
          </a:p>
        </p:txBody>
      </p:sp>
      <p:graphicFrame>
        <p:nvGraphicFramePr>
          <p:cNvPr id="4" name="Table 3"/>
          <p:cNvGraphicFramePr>
            <a:graphicFrameLocks noGrp="1"/>
          </p:cNvGraphicFramePr>
          <p:nvPr/>
        </p:nvGraphicFramePr>
        <p:xfrm>
          <a:off x="-1" y="1828800"/>
          <a:ext cx="9144001" cy="5029200"/>
        </p:xfrm>
        <a:graphic>
          <a:graphicData uri="http://schemas.openxmlformats.org/drawingml/2006/table">
            <a:tbl>
              <a:tblPr firstRow="1" bandRow="1">
                <a:tableStyleId>{5C22544A-7EE6-4342-B048-85BDC9FD1C3A}</a:tableStyleId>
              </a:tblPr>
              <a:tblGrid>
                <a:gridCol w="3147935"/>
                <a:gridCol w="2998033"/>
                <a:gridCol w="2998033"/>
              </a:tblGrid>
              <a:tr h="501423">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4527777">
                <a:tc>
                  <a:txBody>
                    <a:bodyPr/>
                    <a:lstStyle/>
                    <a:p>
                      <a:pPr marL="0" marR="0">
                        <a:lnSpc>
                          <a:spcPct val="115000"/>
                        </a:lnSpc>
                        <a:spcBef>
                          <a:spcPts val="0"/>
                        </a:spcBef>
                        <a:spcAft>
                          <a:spcPts val="0"/>
                        </a:spcAft>
                      </a:pPr>
                      <a:r>
                        <a:rPr lang="en-GB" sz="1600" dirty="0">
                          <a:latin typeface="Calibri"/>
                          <a:ea typeface="Calibri"/>
                          <a:cs typeface="Calibri"/>
                        </a:rPr>
                        <a:t>Students will be able to: • gain clinical experience, learning on reasoning, diagnoses and therapy; • collaborate with health institutions and critical care teams in a variety of care units; • acquire management skills, selection, ethical issues, legal aspects of complex patients; • managing the common variety of care procedures (critical); • manage pain and other symptoms; • recognize cultural factors in care before death, loss, grief and preparation for the time of death.</a:t>
                      </a:r>
                      <a:endParaRPr lang="en-US" sz="1600" dirty="0">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GB" sz="1600" dirty="0">
                          <a:latin typeface="Calibri"/>
                          <a:ea typeface="Calibri"/>
                          <a:cs typeface="Calibri"/>
                        </a:rPr>
                        <a:t>The course tend to be prepare students to conduct intensive palliative care with specialized multidisciplinary teams. It will also focus on care to patients/ clients with advanced disease and poor prognosis, as well as those with cancer; in controlling the symptoms; discussion on the recent decisions of life.</a:t>
                      </a:r>
                      <a:endParaRPr lang="en-US" sz="1600" dirty="0">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GB" sz="1600" dirty="0">
                          <a:latin typeface="Calibri"/>
                          <a:ea typeface="Calibri"/>
                          <a:cs typeface="Calibri"/>
                        </a:rPr>
                        <a:t>Lectures Seminars Presentations Individual work Group work Laboratory practice Clinical practice Consulting Mentoring Multimedia Internet</a:t>
                      </a:r>
                      <a:endParaRPr lang="en-US" sz="1600" dirty="0">
                        <a:latin typeface="Calibri"/>
                        <a:ea typeface="Calibri"/>
                        <a:cs typeface="Calibri"/>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err="1" smtClean="0"/>
              <a:t>Competence:</a:t>
            </a:r>
            <a:r>
              <a:rPr lang="en-US" b="1" dirty="0" err="1" smtClean="0"/>
              <a:t>Evidence</a:t>
            </a:r>
            <a:r>
              <a:rPr lang="en-US" b="1" dirty="0" smtClean="0"/>
              <a:t>-Informed </a:t>
            </a:r>
            <a:r>
              <a:rPr lang="en-US" b="1" dirty="0" smtClean="0"/>
              <a:t>Practice </a:t>
            </a:r>
            <a:r>
              <a:rPr lang="en-US" dirty="0" smtClean="0"/>
              <a:t/>
            </a:r>
            <a:br>
              <a:rPr lang="en-US" dirty="0" smtClean="0"/>
            </a:br>
            <a:endParaRPr lang="en-US" dirty="0"/>
          </a:p>
        </p:txBody>
      </p:sp>
      <p:sp>
        <p:nvSpPr>
          <p:cNvPr id="3" name="Content Placeholder 2"/>
          <p:cNvSpPr>
            <a:spLocks noGrp="1"/>
          </p:cNvSpPr>
          <p:nvPr>
            <p:ph idx="1"/>
          </p:nvPr>
        </p:nvSpPr>
        <p:spPr>
          <a:xfrm>
            <a:off x="0" y="609601"/>
            <a:ext cx="9144000" cy="1142999"/>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sz="2800" b="1" dirty="0" smtClean="0"/>
              <a:t>Methodology of Health Promotion and Education; Introduction to Research Methodology</a:t>
            </a:r>
            <a:r>
              <a:rPr lang="en-US" sz="2800" dirty="0" smtClean="0"/>
              <a:t>, Prof. Ass. Dr. </a:t>
            </a:r>
            <a:r>
              <a:rPr lang="en-US" sz="2800" dirty="0" err="1" smtClean="0"/>
              <a:t>Antigona</a:t>
            </a:r>
            <a:r>
              <a:rPr lang="en-US" sz="2800" dirty="0" smtClean="0"/>
              <a:t> </a:t>
            </a:r>
            <a:r>
              <a:rPr lang="en-US" sz="2800" dirty="0" err="1" smtClean="0"/>
              <a:t>Ukëhaxhaj</a:t>
            </a:r>
            <a:r>
              <a:rPr lang="en-US" sz="2800" dirty="0" smtClean="0"/>
              <a:t>, Ass. </a:t>
            </a:r>
            <a:r>
              <a:rPr lang="en-US" sz="2800" dirty="0" err="1" smtClean="0"/>
              <a:t>Arben</a:t>
            </a:r>
            <a:r>
              <a:rPr lang="en-US" sz="2800" dirty="0" smtClean="0"/>
              <a:t> </a:t>
            </a:r>
            <a:r>
              <a:rPr lang="en-US" sz="2800" dirty="0" err="1" smtClean="0"/>
              <a:t>Boshnjaku</a:t>
            </a:r>
            <a:r>
              <a:rPr lang="en-US" sz="2800" dirty="0" smtClean="0"/>
              <a:t> </a:t>
            </a:r>
            <a:r>
              <a:rPr lang="en-US" sz="2800" b="1" dirty="0" smtClean="0"/>
              <a:t>O/IV</a:t>
            </a:r>
            <a:endParaRPr lang="en-US" sz="2800" dirty="0" smtClean="0"/>
          </a:p>
          <a:p>
            <a:endParaRPr lang="en-US" dirty="0"/>
          </a:p>
        </p:txBody>
      </p:sp>
      <p:graphicFrame>
        <p:nvGraphicFramePr>
          <p:cNvPr id="4" name="Table 3"/>
          <p:cNvGraphicFramePr>
            <a:graphicFrameLocks noGrp="1"/>
          </p:cNvGraphicFramePr>
          <p:nvPr/>
        </p:nvGraphicFramePr>
        <p:xfrm>
          <a:off x="152400" y="1600201"/>
          <a:ext cx="8991600" cy="5257799"/>
        </p:xfrm>
        <a:graphic>
          <a:graphicData uri="http://schemas.openxmlformats.org/drawingml/2006/table">
            <a:tbl>
              <a:tblPr firstRow="1" bandRow="1">
                <a:tableStyleId>{5C22544A-7EE6-4342-B048-85BDC9FD1C3A}</a:tableStyleId>
              </a:tblPr>
              <a:tblGrid>
                <a:gridCol w="2997200"/>
                <a:gridCol w="2997200"/>
                <a:gridCol w="2997200"/>
              </a:tblGrid>
              <a:tr h="284414">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4973385">
                <a:tc>
                  <a:txBody>
                    <a:bodyPr/>
                    <a:lstStyle/>
                    <a:p>
                      <a:r>
                        <a:rPr lang="en-GB" sz="1600" kern="1200" dirty="0" smtClean="0">
                          <a:solidFill>
                            <a:schemeClr val="dk1"/>
                          </a:solidFill>
                          <a:latin typeface="+mn-lt"/>
                          <a:ea typeface="+mn-ea"/>
                          <a:cs typeface="+mn-cs"/>
                        </a:rPr>
                        <a:t>On completion of the course, students will be able to: </a:t>
                      </a:r>
                      <a:endParaRPr lang="en-US" sz="1600" kern="1200" dirty="0" smtClean="0">
                        <a:solidFill>
                          <a:schemeClr val="dk1"/>
                        </a:solidFill>
                        <a:latin typeface="+mn-lt"/>
                        <a:ea typeface="+mn-ea"/>
                        <a:cs typeface="+mn-cs"/>
                      </a:endParaRPr>
                    </a:p>
                    <a:p>
                      <a:pPr lvl="0"/>
                      <a:r>
                        <a:rPr lang="en-GB" sz="1600" kern="1200" dirty="0" smtClean="0">
                          <a:solidFill>
                            <a:schemeClr val="dk1"/>
                          </a:solidFill>
                          <a:latin typeface="+mn-lt"/>
                          <a:ea typeface="+mn-ea"/>
                          <a:cs typeface="+mn-cs"/>
                        </a:rPr>
                        <a:t>Acquaintances about common health problems which can be prevented and become easier with a healthy diet. </a:t>
                      </a:r>
                      <a:endParaRPr lang="en-US" sz="1600" kern="1200" dirty="0" smtClean="0">
                        <a:solidFill>
                          <a:schemeClr val="dk1"/>
                        </a:solidFill>
                        <a:latin typeface="+mn-lt"/>
                        <a:ea typeface="+mn-ea"/>
                        <a:cs typeface="+mn-cs"/>
                      </a:endParaRPr>
                    </a:p>
                    <a:p>
                      <a:pPr lvl="0"/>
                      <a:r>
                        <a:rPr lang="en-GB" sz="1600" kern="1200" dirty="0" smtClean="0">
                          <a:solidFill>
                            <a:schemeClr val="dk1"/>
                          </a:solidFill>
                          <a:latin typeface="+mn-lt"/>
                          <a:ea typeface="+mn-ea"/>
                          <a:cs typeface="+mn-cs"/>
                        </a:rPr>
                        <a:t>Understands the role of the multidisciplinary team of healthcare in disease  prevention and health promotion within and outside institutions.</a:t>
                      </a:r>
                      <a:endParaRPr lang="en-US" sz="1600" kern="1200" dirty="0" smtClean="0">
                        <a:solidFill>
                          <a:schemeClr val="dk1"/>
                        </a:solidFill>
                        <a:latin typeface="+mn-lt"/>
                        <a:ea typeface="+mn-ea"/>
                        <a:cs typeface="+mn-cs"/>
                      </a:endParaRPr>
                    </a:p>
                    <a:p>
                      <a:r>
                        <a:rPr lang="en-GB" sz="1600" kern="1200" dirty="0" smtClean="0">
                          <a:solidFill>
                            <a:schemeClr val="dk1"/>
                          </a:solidFill>
                          <a:latin typeface="+mn-lt"/>
                          <a:ea typeface="+mn-ea"/>
                          <a:cs typeface="+mn-cs"/>
                        </a:rPr>
                        <a:t>• Understands the definition of education and health promotion,</a:t>
                      </a:r>
                      <a:endParaRPr lang="en-US" sz="1600" kern="1200" dirty="0" smtClean="0">
                        <a:solidFill>
                          <a:schemeClr val="dk1"/>
                        </a:solidFill>
                        <a:latin typeface="+mn-lt"/>
                        <a:ea typeface="+mn-ea"/>
                        <a:cs typeface="+mn-cs"/>
                      </a:endParaRPr>
                    </a:p>
                    <a:p>
                      <a:r>
                        <a:rPr lang="en-GB" sz="1600" kern="1200" dirty="0" smtClean="0">
                          <a:solidFill>
                            <a:schemeClr val="dk1"/>
                          </a:solidFill>
                          <a:latin typeface="+mn-lt"/>
                          <a:ea typeface="+mn-ea"/>
                          <a:cs typeface="+mn-cs"/>
                        </a:rPr>
                        <a:t>• Recognizes pattern and approaches to health promotion,</a:t>
                      </a:r>
                      <a:endParaRPr lang="en-US" sz="1600" kern="1200" dirty="0" smtClean="0">
                        <a:solidFill>
                          <a:schemeClr val="dk1"/>
                        </a:solidFill>
                        <a:latin typeface="+mn-lt"/>
                        <a:ea typeface="+mn-ea"/>
                        <a:cs typeface="+mn-cs"/>
                      </a:endParaRPr>
                    </a:p>
                    <a:p>
                      <a:r>
                        <a:rPr lang="en-GB" sz="1600" kern="1200" dirty="0" smtClean="0">
                          <a:solidFill>
                            <a:schemeClr val="dk1"/>
                          </a:solidFill>
                          <a:latin typeface="+mn-lt"/>
                          <a:ea typeface="+mn-ea"/>
                          <a:cs typeface="+mn-cs"/>
                        </a:rPr>
                        <a:t>• Gain knowledge about health promotion in different environments.</a:t>
                      </a:r>
                      <a:endParaRPr lang="en-US" sz="1600" kern="1200" dirty="0" smtClean="0">
                        <a:solidFill>
                          <a:schemeClr val="dk1"/>
                        </a:solidFill>
                        <a:latin typeface="+mn-lt"/>
                        <a:ea typeface="+mn-ea"/>
                        <a:cs typeface="+mn-cs"/>
                      </a:endParaRPr>
                    </a:p>
                    <a:p>
                      <a:endParaRPr lang="en-US" sz="1600" dirty="0"/>
                    </a:p>
                  </a:txBody>
                  <a:tcPr/>
                </a:tc>
                <a:tc>
                  <a:txBody>
                    <a:bodyPr/>
                    <a:lstStyle/>
                    <a:p>
                      <a:r>
                        <a:rPr lang="en-GB" sz="1600" kern="1200" dirty="0" smtClean="0">
                          <a:solidFill>
                            <a:schemeClr val="dk1"/>
                          </a:solidFill>
                          <a:latin typeface="+mn-lt"/>
                          <a:ea typeface="+mn-ea"/>
                          <a:cs typeface="+mn-cs"/>
                        </a:rPr>
                        <a:t>This module examines the priorities and determinants of health, definition of health promotion and education, models and approaches to health promotion, the role of mass-media, and professional care, the planning of interventions and evaluation in health promotion.</a:t>
                      </a:r>
                      <a:endParaRPr lang="en-US" sz="1600" dirty="0"/>
                    </a:p>
                  </a:txBody>
                  <a:tcPr/>
                </a:tc>
                <a:tc>
                  <a:txBody>
                    <a:bodyPr/>
                    <a:lstStyle/>
                    <a:p>
                      <a:r>
                        <a:rPr lang="en-GB" sz="1600" kern="1200" dirty="0" smtClean="0">
                          <a:solidFill>
                            <a:schemeClr val="dk1"/>
                          </a:solidFill>
                          <a:latin typeface="+mn-lt"/>
                          <a:ea typeface="+mn-ea"/>
                          <a:cs typeface="+mn-cs"/>
                        </a:rPr>
                        <a:t>Lectures, Seminars Presentations Individual and work Group , Clinical practice, Consulting Mentoring ,Multimedia Internet.</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
            </a:r>
            <a:br>
              <a:rPr lang="en-US" dirty="0" smtClean="0"/>
            </a:br>
            <a:r>
              <a:rPr lang="en-US" dirty="0" smtClean="0"/>
              <a:t>Competence</a:t>
            </a:r>
            <a:r>
              <a:rPr lang="en-US" dirty="0" smtClean="0"/>
              <a:t>: </a:t>
            </a:r>
            <a:r>
              <a:rPr lang="en-US" b="1" dirty="0" smtClean="0"/>
              <a:t>Innovation Processes and Entrepreneurship </a:t>
            </a:r>
            <a:r>
              <a:rPr lang="en-US" dirty="0" smtClean="0"/>
              <a:t/>
            </a:r>
            <a:br>
              <a:rPr lang="en-US" dirty="0" smtClean="0"/>
            </a:br>
            <a:endParaRPr lang="en-US" dirty="0"/>
          </a:p>
        </p:txBody>
      </p:sp>
      <p:sp>
        <p:nvSpPr>
          <p:cNvPr id="3" name="Content Placeholder 2"/>
          <p:cNvSpPr>
            <a:spLocks noGrp="1"/>
          </p:cNvSpPr>
          <p:nvPr>
            <p:ph idx="1"/>
          </p:nvPr>
        </p:nvSpPr>
        <p:spPr>
          <a:xfrm>
            <a:off x="0" y="1143000"/>
            <a:ext cx="9144000" cy="914400"/>
          </a:xfrm>
        </p:spPr>
        <p:txBody>
          <a:bodyPr>
            <a:normAutofit fontScale="92500" lnSpcReduction="10000"/>
          </a:bodyPr>
          <a:lstStyle/>
          <a:p>
            <a:r>
              <a:rPr lang="en-US" b="1" dirty="0" smtClean="0"/>
              <a:t>Physical Medicine and Rehabilitation</a:t>
            </a:r>
            <a:r>
              <a:rPr lang="en-US" dirty="0" smtClean="0"/>
              <a:t>, Ass. </a:t>
            </a:r>
            <a:r>
              <a:rPr lang="en-US" dirty="0" err="1" smtClean="0"/>
              <a:t>Arben</a:t>
            </a:r>
            <a:r>
              <a:rPr lang="en-US" dirty="0" smtClean="0"/>
              <a:t> </a:t>
            </a:r>
            <a:r>
              <a:rPr lang="en-US" dirty="0" err="1" smtClean="0"/>
              <a:t>Boshnjaku</a:t>
            </a:r>
            <a:r>
              <a:rPr lang="en-US" dirty="0" smtClean="0"/>
              <a:t>   </a:t>
            </a:r>
            <a:r>
              <a:rPr lang="en-US" b="1" dirty="0" smtClean="0"/>
              <a:t>E/IV</a:t>
            </a:r>
          </a:p>
          <a:p>
            <a:endParaRPr lang="en-US" dirty="0" smtClean="0"/>
          </a:p>
          <a:p>
            <a:endParaRPr lang="en-US" dirty="0"/>
          </a:p>
        </p:txBody>
      </p:sp>
      <p:graphicFrame>
        <p:nvGraphicFramePr>
          <p:cNvPr id="4" name="Table 3"/>
          <p:cNvGraphicFramePr>
            <a:graphicFrameLocks noGrp="1"/>
          </p:cNvGraphicFramePr>
          <p:nvPr/>
        </p:nvGraphicFramePr>
        <p:xfrm>
          <a:off x="0" y="1905000"/>
          <a:ext cx="9144000" cy="4953000"/>
        </p:xfrm>
        <a:graphic>
          <a:graphicData uri="http://schemas.openxmlformats.org/drawingml/2006/table">
            <a:tbl>
              <a:tblPr firstRow="1" bandRow="1">
                <a:tableStyleId>{5C22544A-7EE6-4342-B048-85BDC9FD1C3A}</a:tableStyleId>
              </a:tblPr>
              <a:tblGrid>
                <a:gridCol w="3048000"/>
                <a:gridCol w="3048000"/>
                <a:gridCol w="3048000"/>
              </a:tblGrid>
              <a:tr h="464420">
                <a:tc>
                  <a:txBody>
                    <a:bodyPr/>
                    <a:lstStyle/>
                    <a:p>
                      <a:pPr marL="0" marR="0">
                        <a:lnSpc>
                          <a:spcPct val="115000"/>
                        </a:lnSpc>
                        <a:spcBef>
                          <a:spcPts val="0"/>
                        </a:spcBef>
                        <a:spcAft>
                          <a:spcPts val="0"/>
                        </a:spcAft>
                      </a:pPr>
                      <a:r>
                        <a:rPr lang="en-US" sz="2000" b="1" dirty="0" smtClean="0">
                          <a:solidFill>
                            <a:schemeClr val="tx1"/>
                          </a:solidFill>
                          <a:latin typeface="Calibri"/>
                          <a:ea typeface="Times New Roman"/>
                          <a:cs typeface="Times New Roman"/>
                        </a:rPr>
                        <a:t>Competences</a:t>
                      </a:r>
                      <a:endParaRPr lang="en-US" sz="20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b="1" dirty="0" smtClean="0">
                          <a:solidFill>
                            <a:schemeClr val="tx1"/>
                          </a:solidFill>
                          <a:latin typeface="Calibri"/>
                          <a:ea typeface="Times New Roman"/>
                          <a:cs typeface="Times New Roman"/>
                        </a:rPr>
                        <a:t>Content</a:t>
                      </a:r>
                      <a:endParaRPr lang="en-US" sz="20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4488580">
                <a:tc>
                  <a:txBody>
                    <a:bodyPr/>
                    <a:lstStyle/>
                    <a:p>
                      <a:pPr marL="0" marR="0">
                        <a:spcBef>
                          <a:spcPts val="0"/>
                        </a:spcBef>
                        <a:spcAft>
                          <a:spcPts val="0"/>
                        </a:spcAft>
                      </a:pPr>
                      <a:r>
                        <a:rPr lang="en-GB" sz="1100" dirty="0">
                          <a:latin typeface="Times New Roman"/>
                          <a:ea typeface="Times New Roman"/>
                          <a:cs typeface="Calibri"/>
                        </a:rPr>
                        <a:t>What we aim to achieve: </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understand the positive effects of </a:t>
                      </a:r>
                      <a:r>
                        <a:rPr lang="en-GB" sz="1100" dirty="0" err="1">
                          <a:latin typeface="Times New Roman"/>
                          <a:ea typeface="Times New Roman"/>
                          <a:cs typeface="Calibri"/>
                        </a:rPr>
                        <a:t>kinesiotherapy</a:t>
                      </a:r>
                      <a:r>
                        <a:rPr lang="en-GB" sz="1100" dirty="0">
                          <a:latin typeface="Times New Roman"/>
                          <a:ea typeface="Times New Roman"/>
                          <a:cs typeface="Calibri"/>
                        </a:rPr>
                        <a:t> and occupational therapy,</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gain knowledge about </a:t>
                      </a:r>
                      <a:r>
                        <a:rPr lang="en-GB" sz="1100" dirty="0" err="1">
                          <a:latin typeface="Times New Roman"/>
                          <a:ea typeface="Times New Roman"/>
                          <a:cs typeface="Calibri"/>
                        </a:rPr>
                        <a:t>ortho</a:t>
                      </a:r>
                      <a:r>
                        <a:rPr lang="en-GB" sz="1100" dirty="0">
                          <a:latin typeface="Times New Roman"/>
                          <a:ea typeface="Times New Roman"/>
                          <a:cs typeface="Calibri"/>
                        </a:rPr>
                        <a:t>-prosthetic tools and their application in rehabilitation,</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understand the rehabilitation principles in patients with rheumatic, autoimmune, neurologic, cardiovascular and pulmonary diseases, </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be acquainted with the indications and contraindications for the application of physical medicine and rehabilitation,</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gain knowledge about the need for multidisciplinary action to rehabilitate various diseases and injuries,</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be trained for educating people with physical disabilities for living an independent life. </a:t>
                      </a:r>
                      <a:endParaRPr lang="en-US" sz="1600" dirty="0">
                        <a:latin typeface="Calibri"/>
                        <a:ea typeface="Calibri"/>
                        <a:cs typeface="Calibri"/>
                      </a:endParaRPr>
                    </a:p>
                    <a:p>
                      <a:pPr marL="342900" marR="0" lvl="0" indent="-342900">
                        <a:spcBef>
                          <a:spcPts val="0"/>
                        </a:spcBef>
                        <a:spcAft>
                          <a:spcPts val="0"/>
                        </a:spcAft>
                        <a:buFont typeface="Symbol"/>
                        <a:buChar char=""/>
                      </a:pPr>
                      <a:r>
                        <a:rPr lang="en-GB" sz="1100" dirty="0">
                          <a:latin typeface="Times New Roman"/>
                          <a:ea typeface="Times New Roman"/>
                          <a:cs typeface="Calibri"/>
                        </a:rPr>
                        <a:t>to manage cases in multi-professional approach, as well as understanding their role in the multidisciplinary team.</a:t>
                      </a:r>
                      <a:endParaRPr lang="en-US" sz="1600" dirty="0">
                        <a:latin typeface="Calibri"/>
                        <a:ea typeface="Calibri"/>
                        <a:cs typeface="Calibri"/>
                      </a:endParaRPr>
                    </a:p>
                  </a:txBody>
                  <a:tcPr marL="68580" marR="68580" marT="0" marB="0"/>
                </a:tc>
                <a:tc>
                  <a:txBody>
                    <a:bodyPr/>
                    <a:lstStyle/>
                    <a:p>
                      <a:pPr marL="0" marR="0">
                        <a:spcBef>
                          <a:spcPts val="0"/>
                        </a:spcBef>
                        <a:spcAft>
                          <a:spcPts val="0"/>
                        </a:spcAft>
                      </a:pPr>
                      <a:r>
                        <a:rPr lang="en-GB" sz="1100" b="1" dirty="0">
                          <a:latin typeface="Calibri"/>
                          <a:ea typeface="Calibri"/>
                          <a:cs typeface="Calibri"/>
                        </a:rPr>
                        <a:t>Description of the module:</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This subject aims to introduce students to the</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physical agents that exist in clinical</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rehabilitation, indicating thermal, water,</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mechanical and electric agents. Additionally, it</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aims to develop the idea on how to apply and</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use the different procedures and techniques, as</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well as the indications and counter indication</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of their usage / clinical application.</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In addition, this module intends to equip students with theoretical knowledge and practical skills on offering rehabilitation services towards different health issues, involving diabetic foot issues. This includes topics such as:</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Why does the use of physical agents help the patient?</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Which are the appropriate physical agents to be used in different situations?</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Prescription and dosage of therapeutic exercise? </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Side effects and interactions that can be made with other treatments!</a:t>
                      </a:r>
                      <a:endParaRPr lang="en-US" sz="1600" dirty="0">
                        <a:latin typeface="Calibri"/>
                        <a:ea typeface="Calibri"/>
                        <a:cs typeface="Calibri"/>
                      </a:endParaRPr>
                    </a:p>
                    <a:p>
                      <a:pPr marL="0" marR="0">
                        <a:spcBef>
                          <a:spcPts val="0"/>
                        </a:spcBef>
                        <a:spcAft>
                          <a:spcPts val="0"/>
                        </a:spcAft>
                      </a:pPr>
                      <a:r>
                        <a:rPr lang="en-GB" sz="1100" dirty="0">
                          <a:latin typeface="Times New Roman"/>
                          <a:ea typeface="Times New Roman"/>
                          <a:cs typeface="Calibri"/>
                        </a:rPr>
                        <a:t>Safe and effective application for the result optimization!</a:t>
                      </a:r>
                      <a:endParaRPr lang="en-US" sz="1600" dirty="0">
                        <a:latin typeface="Calibri"/>
                        <a:ea typeface="Calibri"/>
                        <a:cs typeface="Calibri"/>
                      </a:endParaRPr>
                    </a:p>
                  </a:txBody>
                  <a:tcPr marL="68580" marR="68580" marT="0" marB="0"/>
                </a:tc>
                <a:tc>
                  <a:txBody>
                    <a:bodyPr/>
                    <a:lstStyle/>
                    <a:p>
                      <a:r>
                        <a:rPr lang="en-GB" sz="1800" kern="1200" dirty="0" smtClean="0">
                          <a:solidFill>
                            <a:schemeClr val="dk1"/>
                          </a:solidFill>
                          <a:latin typeface="+mn-lt"/>
                          <a:ea typeface="+mn-ea"/>
                          <a:cs typeface="+mn-cs"/>
                        </a:rPr>
                        <a:t>Priority </a:t>
                      </a:r>
                      <a:endParaRPr lang="en-US" sz="1800" kern="1200" dirty="0" smtClean="0">
                        <a:solidFill>
                          <a:schemeClr val="dk1"/>
                        </a:solidFill>
                        <a:latin typeface="+mn-lt"/>
                        <a:ea typeface="+mn-ea"/>
                        <a:cs typeface="+mn-cs"/>
                      </a:endParaRPr>
                    </a:p>
                    <a:p>
                      <a:pPr lvl="0"/>
                      <a:r>
                        <a:rPr lang="en-GB" sz="1800" kern="1200" dirty="0" smtClean="0">
                          <a:solidFill>
                            <a:schemeClr val="dk1"/>
                          </a:solidFill>
                          <a:latin typeface="+mn-lt"/>
                          <a:ea typeface="+mn-ea"/>
                          <a:cs typeface="+mn-cs"/>
                        </a:rPr>
                        <a:t>Problem based learning </a:t>
                      </a:r>
                      <a:endParaRPr lang="en-US" sz="1800" kern="1200" dirty="0" smtClean="0">
                        <a:solidFill>
                          <a:schemeClr val="dk1"/>
                        </a:solidFill>
                        <a:latin typeface="+mn-lt"/>
                        <a:ea typeface="+mn-ea"/>
                        <a:cs typeface="+mn-cs"/>
                      </a:endParaRPr>
                    </a:p>
                    <a:p>
                      <a:pPr lvl="0"/>
                      <a:r>
                        <a:rPr lang="en-GB" sz="1800" kern="1200" dirty="0" smtClean="0">
                          <a:solidFill>
                            <a:schemeClr val="dk1"/>
                          </a:solidFill>
                          <a:latin typeface="+mn-lt"/>
                          <a:ea typeface="+mn-ea"/>
                          <a:cs typeface="+mn-cs"/>
                        </a:rPr>
                        <a:t>Co-creation</a:t>
                      </a:r>
                      <a:endParaRPr lang="en-US" sz="1800" kern="1200" dirty="0" smtClean="0">
                        <a:solidFill>
                          <a:schemeClr val="dk1"/>
                        </a:solidFill>
                        <a:latin typeface="+mn-lt"/>
                        <a:ea typeface="+mn-ea"/>
                        <a:cs typeface="+mn-cs"/>
                      </a:endParaRPr>
                    </a:p>
                    <a:p>
                      <a:pPr lvl="0"/>
                      <a:r>
                        <a:rPr lang="en-GB" sz="1800" kern="1200" dirty="0" smtClean="0">
                          <a:solidFill>
                            <a:schemeClr val="dk1"/>
                          </a:solidFill>
                          <a:latin typeface="+mn-lt"/>
                          <a:ea typeface="+mn-ea"/>
                          <a:cs typeface="+mn-cs"/>
                        </a:rPr>
                        <a:t>Blended learning </a:t>
                      </a:r>
                      <a:endParaRPr lang="en-US" sz="1800" kern="1200" dirty="0" smtClean="0">
                        <a:solidFill>
                          <a:schemeClr val="dk1"/>
                        </a:solidFill>
                        <a:latin typeface="+mn-lt"/>
                        <a:ea typeface="+mn-ea"/>
                        <a:cs typeface="+mn-cs"/>
                      </a:endParaRPr>
                    </a:p>
                    <a:p>
                      <a:pPr lvl="0"/>
                      <a:r>
                        <a:rPr lang="en-GB" sz="1800" kern="1200" dirty="0" smtClean="0">
                          <a:solidFill>
                            <a:schemeClr val="dk1"/>
                          </a:solidFill>
                          <a:latin typeface="+mn-lt"/>
                          <a:ea typeface="+mn-ea"/>
                          <a:cs typeface="+mn-cs"/>
                        </a:rPr>
                        <a:t>Evidence based learning </a:t>
                      </a:r>
                      <a:endParaRPr lang="en-US" sz="1800" kern="1200" dirty="0" smtClean="0">
                        <a:solidFill>
                          <a:schemeClr val="dk1"/>
                        </a:solidFill>
                        <a:latin typeface="+mn-lt"/>
                        <a:ea typeface="+mn-ea"/>
                        <a:cs typeface="+mn-cs"/>
                      </a:endParaRPr>
                    </a:p>
                    <a:p>
                      <a:pPr lvl="0"/>
                      <a:r>
                        <a:rPr lang="en-GB" sz="1800" kern="1200" dirty="0" smtClean="0">
                          <a:solidFill>
                            <a:schemeClr val="dk1"/>
                          </a:solidFill>
                          <a:latin typeface="+mn-lt"/>
                          <a:ea typeface="+mn-ea"/>
                          <a:cs typeface="+mn-cs"/>
                        </a:rPr>
                        <a:t>Simulation learning</a:t>
                      </a:r>
                      <a:endParaRPr lang="en-US" sz="1800" kern="1200" dirty="0" smtClean="0">
                        <a:solidFill>
                          <a:schemeClr val="dk1"/>
                        </a:solidFill>
                        <a:latin typeface="+mn-lt"/>
                        <a:ea typeface="+mn-ea"/>
                        <a:cs typeface="+mn-cs"/>
                      </a:endParaRPr>
                    </a:p>
                    <a:p>
                      <a:pPr lvl="0"/>
                      <a:r>
                        <a:rPr lang="en-GB" sz="1800" kern="1200" dirty="0" smtClean="0">
                          <a:solidFill>
                            <a:schemeClr val="dk1"/>
                          </a:solidFill>
                          <a:latin typeface="+mn-lt"/>
                          <a:ea typeface="+mn-ea"/>
                          <a:cs typeface="+mn-cs"/>
                        </a:rPr>
                        <a:t>Project-based learning </a:t>
                      </a:r>
                      <a:endParaRPr lang="en-US" sz="1800" kern="1200" dirty="0" smtClean="0">
                        <a:solidFill>
                          <a:schemeClr val="dk1"/>
                        </a:solidFill>
                        <a:latin typeface="+mn-lt"/>
                        <a:ea typeface="+mn-ea"/>
                        <a:cs typeface="+mn-cs"/>
                      </a:endParaRPr>
                    </a:p>
                    <a:p>
                      <a:r>
                        <a:rPr lang="en-GB" sz="1800" kern="1200" dirty="0" smtClean="0">
                          <a:solidFill>
                            <a:schemeClr val="dk1"/>
                          </a:solidFill>
                          <a:latin typeface="+mn-lt"/>
                          <a:ea typeface="+mn-ea"/>
                          <a:cs typeface="+mn-cs"/>
                        </a:rPr>
                        <a:t>Research based learning</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err="1" smtClean="0"/>
              <a:t>Competence:</a:t>
            </a:r>
            <a:r>
              <a:rPr lang="en-US" b="1" dirty="0" err="1" smtClean="0"/>
              <a:t>Client-Centred</a:t>
            </a:r>
            <a:r>
              <a:rPr lang="en-US" b="1" dirty="0" smtClean="0"/>
              <a:t> </a:t>
            </a:r>
            <a:r>
              <a:rPr lang="en-US" b="1" dirty="0" smtClean="0"/>
              <a:t>Approach </a:t>
            </a:r>
            <a:r>
              <a:rPr lang="en-US" dirty="0" smtClean="0"/>
              <a:t/>
            </a:r>
            <a:br>
              <a:rPr lang="en-US" dirty="0" smtClean="0"/>
            </a:br>
            <a:endParaRPr lang="en-US" dirty="0"/>
          </a:p>
        </p:txBody>
      </p:sp>
      <p:sp>
        <p:nvSpPr>
          <p:cNvPr id="3" name="Content Placeholder 2"/>
          <p:cNvSpPr>
            <a:spLocks noGrp="1"/>
          </p:cNvSpPr>
          <p:nvPr>
            <p:ph idx="1"/>
          </p:nvPr>
        </p:nvSpPr>
        <p:spPr>
          <a:xfrm>
            <a:off x="0" y="457200"/>
            <a:ext cx="9144000" cy="6400800"/>
          </a:xfrm>
        </p:spPr>
        <p:txBody>
          <a:bodyPr/>
          <a:lstStyle/>
          <a:p>
            <a:r>
              <a:rPr lang="en-US" b="1" dirty="0" smtClean="0"/>
              <a:t>Operating block and nursing care</a:t>
            </a:r>
            <a:r>
              <a:rPr lang="en-US" dirty="0" smtClean="0"/>
              <a:t>, Prof. Ass. Dr. </a:t>
            </a:r>
            <a:r>
              <a:rPr lang="en-US" dirty="0" err="1" smtClean="0"/>
              <a:t>Faton</a:t>
            </a:r>
            <a:r>
              <a:rPr lang="en-US" dirty="0" smtClean="0"/>
              <a:t> </a:t>
            </a:r>
            <a:r>
              <a:rPr lang="en-US" dirty="0" err="1" smtClean="0"/>
              <a:t>Hoxha</a:t>
            </a:r>
            <a:r>
              <a:rPr lang="en-US" dirty="0" smtClean="0"/>
              <a:t>, </a:t>
            </a:r>
            <a:r>
              <a:rPr lang="en-US" dirty="0" err="1" smtClean="0"/>
              <a:t>Lec</a:t>
            </a:r>
            <a:r>
              <a:rPr lang="en-US" dirty="0" smtClean="0"/>
              <a:t>. Dr. </a:t>
            </a:r>
            <a:r>
              <a:rPr lang="en-US" dirty="0" err="1" smtClean="0"/>
              <a:t>Skender</a:t>
            </a:r>
            <a:r>
              <a:rPr lang="en-US" dirty="0" smtClean="0"/>
              <a:t> </a:t>
            </a:r>
            <a:r>
              <a:rPr lang="en-US" dirty="0" err="1" smtClean="0"/>
              <a:t>Ukaj</a:t>
            </a:r>
            <a:r>
              <a:rPr lang="en-US" dirty="0" smtClean="0"/>
              <a:t> </a:t>
            </a:r>
            <a:r>
              <a:rPr lang="en-US" b="1" dirty="0" smtClean="0"/>
              <a:t>E/IV</a:t>
            </a:r>
            <a:endParaRPr lang="en-US" dirty="0" smtClean="0"/>
          </a:p>
          <a:p>
            <a:endParaRPr lang="en-US" dirty="0"/>
          </a:p>
        </p:txBody>
      </p:sp>
      <p:graphicFrame>
        <p:nvGraphicFramePr>
          <p:cNvPr id="4" name="Table 3"/>
          <p:cNvGraphicFramePr>
            <a:graphicFrameLocks noGrp="1"/>
          </p:cNvGraphicFramePr>
          <p:nvPr/>
        </p:nvGraphicFramePr>
        <p:xfrm>
          <a:off x="0" y="1447800"/>
          <a:ext cx="9144000" cy="7133886"/>
        </p:xfrm>
        <a:graphic>
          <a:graphicData uri="http://schemas.openxmlformats.org/drawingml/2006/table">
            <a:tbl>
              <a:tblPr firstRow="1" bandRow="1">
                <a:tableStyleId>{5C22544A-7EE6-4342-B048-85BDC9FD1C3A}</a:tableStyleId>
              </a:tblPr>
              <a:tblGrid>
                <a:gridCol w="3048000"/>
                <a:gridCol w="3048000"/>
                <a:gridCol w="3048000"/>
              </a:tblGrid>
              <a:tr h="500750">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Competences</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Content</a:t>
                      </a:r>
                      <a:endParaRPr lang="en-US" sz="1600" dirty="0">
                        <a:solidFill>
                          <a:schemeClr val="tx1"/>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b="1" dirty="0" smtClean="0">
                          <a:solidFill>
                            <a:schemeClr val="tx1"/>
                          </a:solidFill>
                          <a:latin typeface="Calibri"/>
                          <a:ea typeface="Times New Roman"/>
                          <a:cs typeface="Times New Roman"/>
                        </a:rPr>
                        <a:t>Learning strategies</a:t>
                      </a:r>
                      <a:endParaRPr lang="en-US" sz="1600" dirty="0">
                        <a:solidFill>
                          <a:schemeClr val="tx1"/>
                        </a:solidFill>
                        <a:latin typeface="Calibri"/>
                        <a:ea typeface="Times New Roman"/>
                        <a:cs typeface="Times New Roman"/>
                      </a:endParaRPr>
                    </a:p>
                  </a:txBody>
                  <a:tcPr marL="68580" marR="68580" marT="0" marB="0"/>
                </a:tc>
              </a:tr>
              <a:tr h="6633136">
                <a:tc>
                  <a:txBody>
                    <a:bodyPr/>
                    <a:lstStyle/>
                    <a:p>
                      <a:pPr marL="0" marR="0">
                        <a:spcBef>
                          <a:spcPts val="0"/>
                        </a:spcBef>
                        <a:spcAft>
                          <a:spcPts val="0"/>
                        </a:spcAft>
                      </a:pPr>
                      <a:r>
                        <a:rPr lang="en-US" sz="1100" dirty="0">
                          <a:solidFill>
                            <a:srgbClr val="000000"/>
                          </a:solidFill>
                          <a:latin typeface="Calibri"/>
                          <a:ea typeface="Calibri"/>
                          <a:cs typeface="Arial"/>
                        </a:rPr>
                        <a:t> Upon completion of this course , students will be able to: </a:t>
                      </a:r>
                      <a:endParaRPr lang="en-US" sz="1100" dirty="0" smtClean="0">
                        <a:solidFill>
                          <a:srgbClr val="000000"/>
                        </a:solidFill>
                        <a:latin typeface="Calibri"/>
                        <a:ea typeface="Calibri"/>
                        <a:cs typeface="Arial"/>
                      </a:endParaRPr>
                    </a:p>
                    <a:p>
                      <a:pPr marL="0" marR="0">
                        <a:spcBef>
                          <a:spcPts val="0"/>
                        </a:spcBef>
                        <a:spcAft>
                          <a:spcPts val="0"/>
                        </a:spcAft>
                      </a:pPr>
                      <a:r>
                        <a:rPr lang="en-GB" sz="1400" kern="1200" dirty="0" smtClean="0">
                          <a:solidFill>
                            <a:schemeClr val="dk1"/>
                          </a:solidFill>
                          <a:latin typeface="+mn-lt"/>
                          <a:ea typeface="+mn-ea"/>
                          <a:cs typeface="+mn-cs"/>
                        </a:rPr>
                        <a:t>•recognising  operating theatre procedures and equipment, patient safety, procedures of sterilisation and disinfection, ritual during operation procedures, concepts of </a:t>
                      </a:r>
                      <a:r>
                        <a:rPr lang="en-GB" sz="1400" kern="1200" dirty="0" err="1" smtClean="0">
                          <a:solidFill>
                            <a:schemeClr val="dk1"/>
                          </a:solidFill>
                          <a:latin typeface="+mn-lt"/>
                          <a:ea typeface="+mn-ea"/>
                          <a:cs typeface="+mn-cs"/>
                        </a:rPr>
                        <a:t>perioperative</a:t>
                      </a:r>
                      <a:r>
                        <a:rPr lang="en-GB" sz="1400" kern="1200" dirty="0" smtClean="0">
                          <a:solidFill>
                            <a:schemeClr val="dk1"/>
                          </a:solidFill>
                          <a:latin typeface="+mn-lt"/>
                          <a:ea typeface="+mn-ea"/>
                          <a:cs typeface="+mn-cs"/>
                        </a:rPr>
                        <a:t> management ;  anatomy and physiology of all systems, Develop skills in the operating theatre, monitoring  the patients, including basic skills in sterilisation, and the behaviours in the operating room. </a:t>
                      </a:r>
                      <a:endParaRPr lang="en-US" sz="1050" dirty="0">
                        <a:solidFill>
                          <a:srgbClr val="000000"/>
                        </a:solidFill>
                        <a:latin typeface="Times New Roman"/>
                        <a:ea typeface="Calibri"/>
                      </a:endParaRPr>
                    </a:p>
                  </a:txBody>
                  <a:tcPr marL="68580" marR="68580" marT="0" marB="0"/>
                </a:tc>
                <a:tc>
                  <a:txBody>
                    <a:bodyPr/>
                    <a:lstStyle/>
                    <a:p>
                      <a:r>
                        <a:rPr lang="en-US" sz="1400" kern="1200" dirty="0" smtClean="0">
                          <a:solidFill>
                            <a:schemeClr val="dk1"/>
                          </a:solidFill>
                          <a:latin typeface="+mn-lt"/>
                          <a:ea typeface="+mn-ea"/>
                          <a:cs typeface="+mn-cs"/>
                        </a:rPr>
                        <a:t>This course aims to inform students </a:t>
                      </a:r>
                    </a:p>
                    <a:p>
                      <a:r>
                        <a:rPr lang="en-US" sz="1400" kern="1200" dirty="0" smtClean="0">
                          <a:solidFill>
                            <a:schemeClr val="dk1"/>
                          </a:solidFill>
                          <a:latin typeface="+mn-lt"/>
                          <a:ea typeface="+mn-ea"/>
                          <a:cs typeface="+mn-cs"/>
                        </a:rPr>
                        <a:t>Operating theatre procedures and equipment,  </a:t>
                      </a:r>
                    </a:p>
                    <a:p>
                      <a:r>
                        <a:rPr lang="en-GB" sz="1400" kern="1200" dirty="0" smtClean="0">
                          <a:solidFill>
                            <a:schemeClr val="dk1"/>
                          </a:solidFill>
                          <a:latin typeface="+mn-lt"/>
                          <a:ea typeface="+mn-ea"/>
                          <a:cs typeface="+mn-cs"/>
                        </a:rPr>
                        <a:t>Patient safety and efficiency in the operating theatre, Sterilisation and </a:t>
                      </a:r>
                      <a:r>
                        <a:rPr lang="en-GB" sz="1400" kern="1200" dirty="0" err="1" smtClean="0">
                          <a:solidFill>
                            <a:schemeClr val="dk1"/>
                          </a:solidFill>
                          <a:latin typeface="+mn-lt"/>
                          <a:ea typeface="+mn-ea"/>
                          <a:cs typeface="+mn-cs"/>
                        </a:rPr>
                        <a:t>desinfection</a:t>
                      </a:r>
                      <a:r>
                        <a:rPr lang="en-GB" sz="1400" kern="1200" dirty="0" smtClean="0">
                          <a:solidFill>
                            <a:schemeClr val="dk1"/>
                          </a:solidFill>
                          <a:latin typeface="+mn-lt"/>
                          <a:ea typeface="+mn-ea"/>
                          <a:cs typeface="+mn-cs"/>
                        </a:rPr>
                        <a:t>, </a:t>
                      </a:r>
                      <a:r>
                        <a:rPr lang="en-GB" sz="1400" kern="1200" dirty="0" err="1" smtClean="0">
                          <a:solidFill>
                            <a:schemeClr val="dk1"/>
                          </a:solidFill>
                          <a:latin typeface="+mn-lt"/>
                          <a:ea typeface="+mn-ea"/>
                          <a:cs typeface="+mn-cs"/>
                        </a:rPr>
                        <a:t>Behaviors</a:t>
                      </a:r>
                      <a:r>
                        <a:rPr lang="en-GB" sz="1400" kern="1200" dirty="0" smtClean="0">
                          <a:solidFill>
                            <a:schemeClr val="dk1"/>
                          </a:solidFill>
                          <a:latin typeface="+mn-lt"/>
                          <a:ea typeface="+mn-ea"/>
                          <a:cs typeface="+mn-cs"/>
                        </a:rPr>
                        <a:t> and rituals in the operating theatre</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Homeostasis, stress and adaptation, Applying concepts from the nursing process, </a:t>
                      </a:r>
                      <a:r>
                        <a:rPr lang="en-GB" sz="1400" kern="1200" dirty="0" err="1" smtClean="0">
                          <a:solidFill>
                            <a:schemeClr val="dk1"/>
                          </a:solidFill>
                          <a:latin typeface="+mn-lt"/>
                          <a:ea typeface="+mn-ea"/>
                          <a:cs typeface="+mn-cs"/>
                        </a:rPr>
                        <a:t>Perioperative</a:t>
                      </a:r>
                      <a:r>
                        <a:rPr lang="en-GB" sz="1400" kern="1200" dirty="0" smtClean="0">
                          <a:solidFill>
                            <a:schemeClr val="dk1"/>
                          </a:solidFill>
                          <a:latin typeface="+mn-lt"/>
                          <a:ea typeface="+mn-ea"/>
                          <a:cs typeface="+mn-cs"/>
                        </a:rPr>
                        <a:t> concepts and nursing management </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Gas exchange and respiratory function, </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Cardiovascular, circulatory and haematological function, Digestive and </a:t>
                      </a:r>
                      <a:r>
                        <a:rPr lang="en-GB" sz="1400" kern="1200" dirty="0" err="1" smtClean="0">
                          <a:solidFill>
                            <a:schemeClr val="dk1"/>
                          </a:solidFill>
                          <a:latin typeface="+mn-lt"/>
                          <a:ea typeface="+mn-ea"/>
                          <a:cs typeface="+mn-cs"/>
                        </a:rPr>
                        <a:t>gastrointestinal,Metabolic</a:t>
                      </a:r>
                      <a:r>
                        <a:rPr lang="en-GB" sz="1400" kern="1200" dirty="0" smtClean="0">
                          <a:solidFill>
                            <a:schemeClr val="dk1"/>
                          </a:solidFill>
                          <a:latin typeface="+mn-lt"/>
                          <a:ea typeface="+mn-ea"/>
                          <a:cs typeface="+mn-cs"/>
                        </a:rPr>
                        <a:t> and endocrine, </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Kidney and urinary, Reproductive function, </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Immunological, </a:t>
                      </a:r>
                      <a:r>
                        <a:rPr lang="en-GB" sz="1400" kern="1200" dirty="0" err="1" smtClean="0">
                          <a:solidFill>
                            <a:schemeClr val="dk1"/>
                          </a:solidFill>
                          <a:latin typeface="+mn-lt"/>
                          <a:ea typeface="+mn-ea"/>
                          <a:cs typeface="+mn-cs"/>
                        </a:rPr>
                        <a:t>lntegumentary</a:t>
                      </a:r>
                      <a:r>
                        <a:rPr lang="en-GB" sz="1400" kern="1200" dirty="0" smtClean="0">
                          <a:solidFill>
                            <a:schemeClr val="dk1"/>
                          </a:solidFill>
                          <a:latin typeface="+mn-lt"/>
                          <a:ea typeface="+mn-ea"/>
                          <a:cs typeface="+mn-cs"/>
                        </a:rPr>
                        <a:t> function ( Management of patients with dermatological </a:t>
                      </a:r>
                      <a:r>
                        <a:rPr lang="en-GB" sz="1400" kern="1200" dirty="0" err="1" smtClean="0">
                          <a:solidFill>
                            <a:schemeClr val="dk1"/>
                          </a:solidFill>
                          <a:latin typeface="+mn-lt"/>
                          <a:ea typeface="+mn-ea"/>
                          <a:cs typeface="+mn-cs"/>
                        </a:rPr>
                        <a:t>problems,Management</a:t>
                      </a:r>
                      <a:r>
                        <a:rPr lang="en-GB" sz="1400" kern="1200" dirty="0" smtClean="0">
                          <a:solidFill>
                            <a:schemeClr val="dk1"/>
                          </a:solidFill>
                          <a:latin typeface="+mn-lt"/>
                          <a:ea typeface="+mn-ea"/>
                          <a:cs typeface="+mn-cs"/>
                        </a:rPr>
                        <a:t> of patients with burn injury );</a:t>
                      </a:r>
                      <a:r>
                        <a:rPr lang="en-GB" sz="1400" kern="1200" dirty="0" err="1" smtClean="0">
                          <a:solidFill>
                            <a:schemeClr val="dk1"/>
                          </a:solidFill>
                          <a:latin typeface="+mn-lt"/>
                          <a:ea typeface="+mn-ea"/>
                          <a:cs typeface="+mn-cs"/>
                        </a:rPr>
                        <a:t>Sensori-neural,Neurological</a:t>
                      </a:r>
                      <a:r>
                        <a:rPr lang="en-GB" sz="1400" kern="1200" dirty="0" smtClean="0">
                          <a:solidFill>
                            <a:schemeClr val="dk1"/>
                          </a:solidFill>
                          <a:latin typeface="+mn-lt"/>
                          <a:ea typeface="+mn-ea"/>
                          <a:cs typeface="+mn-cs"/>
                        </a:rPr>
                        <a:t> function </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Musculoskeletal function. Different surgical and anaesthesiology procedures, consent form for operative  and anaesthesiology procedures.</a:t>
                      </a:r>
                      <a:endParaRPr lang="en-US" sz="1400" kern="1200" dirty="0" smtClean="0">
                        <a:solidFill>
                          <a:schemeClr val="dk1"/>
                        </a:solidFill>
                        <a:latin typeface="+mn-lt"/>
                        <a:ea typeface="+mn-ea"/>
                        <a:cs typeface="+mn-cs"/>
                      </a:endParaRPr>
                    </a:p>
                    <a:p>
                      <a:endParaRPr lang="en-US" sz="1400" dirty="0"/>
                    </a:p>
                  </a:txBody>
                  <a:tcPr/>
                </a:tc>
                <a:tc>
                  <a:txBody>
                    <a:bodyPr/>
                    <a:lstStyle/>
                    <a:p>
                      <a:pPr lvl="0"/>
                      <a:r>
                        <a:rPr lang="en-GB" sz="1400" kern="1200" dirty="0" smtClean="0">
                          <a:solidFill>
                            <a:schemeClr val="dk1"/>
                          </a:solidFill>
                          <a:latin typeface="+mn-lt"/>
                          <a:ea typeface="+mn-ea"/>
                          <a:cs typeface="+mn-cs"/>
                        </a:rPr>
                        <a:t>Lectures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Seminars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Presentations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Individual work Group work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Laboratory practice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Clinical practice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Consulting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Mentoring Multimedia Internet Co-creation</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Evidence based learning </a:t>
                      </a:r>
                      <a:endParaRPr lang="en-US" sz="1400" kern="1200" dirty="0" smtClean="0">
                        <a:solidFill>
                          <a:schemeClr val="dk1"/>
                        </a:solidFill>
                        <a:latin typeface="+mn-lt"/>
                        <a:ea typeface="+mn-ea"/>
                        <a:cs typeface="+mn-cs"/>
                      </a:endParaRPr>
                    </a:p>
                    <a:p>
                      <a:pPr lvl="0"/>
                      <a:r>
                        <a:rPr lang="en-GB" sz="1400" kern="1200" dirty="0" smtClean="0">
                          <a:solidFill>
                            <a:schemeClr val="dk1"/>
                          </a:solidFill>
                          <a:latin typeface="+mn-lt"/>
                          <a:ea typeface="+mn-ea"/>
                          <a:cs typeface="+mn-cs"/>
                        </a:rPr>
                        <a:t>Simulation learning</a:t>
                      </a:r>
                      <a:endParaRPr lang="en-US" sz="1400" kern="1200" dirty="0" smtClean="0">
                        <a:solidFill>
                          <a:schemeClr val="dk1"/>
                        </a:solidFill>
                        <a:latin typeface="+mn-lt"/>
                        <a:ea typeface="+mn-ea"/>
                        <a:cs typeface="+mn-cs"/>
                      </a:endParaRPr>
                    </a:p>
                    <a:p>
                      <a:r>
                        <a:rPr lang="en-GB" sz="1400" kern="1200" dirty="0" smtClean="0">
                          <a:solidFill>
                            <a:schemeClr val="dk1"/>
                          </a:solidFill>
                          <a:latin typeface="+mn-lt"/>
                          <a:ea typeface="+mn-ea"/>
                          <a:cs typeface="+mn-cs"/>
                        </a:rPr>
                        <a:t>Problem based learning </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752600"/>
            <a:ext cx="8915400" cy="4953000"/>
          </a:xfrm>
        </p:spPr>
        <p:txBody>
          <a:bodyPr>
            <a:normAutofit/>
          </a:bodyPr>
          <a:lstStyle/>
          <a:p>
            <a:r>
              <a:rPr lang="en-US" b="1" dirty="0" smtClean="0"/>
              <a:t>Each of Teachers </a:t>
            </a:r>
            <a:r>
              <a:rPr lang="en-US" dirty="0" smtClean="0"/>
              <a:t>will implement the modern pedagogical approached learned </a:t>
            </a:r>
            <a:r>
              <a:rPr lang="en-US" dirty="0" smtClean="0"/>
              <a:t>from:</a:t>
            </a:r>
          </a:p>
          <a:p>
            <a:r>
              <a:rPr lang="en-US" dirty="0" smtClean="0"/>
              <a:t>the </a:t>
            </a:r>
            <a:r>
              <a:rPr lang="en-US" dirty="0" smtClean="0"/>
              <a:t>training program,  and </a:t>
            </a:r>
            <a:endParaRPr lang="en-US" dirty="0" smtClean="0"/>
          </a:p>
          <a:p>
            <a:r>
              <a:rPr lang="en-US" dirty="0" smtClean="0"/>
              <a:t>Teachers </a:t>
            </a:r>
            <a:r>
              <a:rPr lang="en-US" dirty="0" smtClean="0"/>
              <a:t>Books during the  learning process of students</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SMAHPC Training courses –online Tutoring</a:t>
            </a:r>
            <a:endParaRPr lang="en-US" dirty="0"/>
          </a:p>
        </p:txBody>
      </p:sp>
      <p:sp>
        <p:nvSpPr>
          <p:cNvPr id="3" name="Content Placeholder 2"/>
          <p:cNvSpPr>
            <a:spLocks noGrp="1"/>
          </p:cNvSpPr>
          <p:nvPr>
            <p:ph idx="1"/>
          </p:nvPr>
        </p:nvSpPr>
        <p:spPr>
          <a:xfrm>
            <a:off x="457200" y="1981200"/>
            <a:ext cx="8229600" cy="4648200"/>
          </a:xfrm>
        </p:spPr>
        <p:txBody>
          <a:bodyPr/>
          <a:lstStyle/>
          <a:p>
            <a:r>
              <a:rPr lang="en-US" dirty="0" smtClean="0"/>
              <a:t>Six teachers of Medical Faculty- UGJFA</a:t>
            </a:r>
          </a:p>
          <a:p>
            <a:r>
              <a:rPr lang="en-US" dirty="0" smtClean="0"/>
              <a:t>One administrative staff</a:t>
            </a:r>
          </a:p>
          <a:p>
            <a:r>
              <a:rPr lang="en-US" dirty="0" smtClean="0"/>
              <a:t>Seven students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458200" cy="4876800"/>
          </a:xfrm>
        </p:spPr>
        <p:txBody>
          <a:bodyPr>
            <a:normAutofit/>
          </a:bodyPr>
          <a:lstStyle/>
          <a:p>
            <a:pPr marL="342900" lvl="1" indent="-342900">
              <a:buFont typeface="Arial" pitchFamily="34" charset="0"/>
              <a:buChar char="•"/>
            </a:pPr>
            <a:r>
              <a:rPr lang="en-US" sz="3200" b="1" dirty="0" smtClean="0"/>
              <a:t>Teachers will collaborate </a:t>
            </a:r>
            <a:r>
              <a:rPr lang="en-US" sz="3200" dirty="0" smtClean="0"/>
              <a:t>reviewing and co-designing existing curricula's, sharing their experience what might fit better in different subjects, based on “The European Qualifications Framework “(EQF).  </a:t>
            </a:r>
            <a:r>
              <a:rPr lang="en-US" sz="3200" u="sng" dirty="0" smtClean="0"/>
              <a:t>   </a:t>
            </a:r>
            <a:endParaRPr lang="en-US" sz="3200" dirty="0" smtClean="0"/>
          </a:p>
          <a:p>
            <a:r>
              <a:rPr lang="en-US" sz="3600" b="1" u="sng" dirty="0" smtClean="0"/>
              <a:t>We need support from EU tutors </a:t>
            </a:r>
            <a:r>
              <a:rPr lang="en-US" dirty="0" smtClean="0"/>
              <a:t>as it is planned to be provided by plane package.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UGJFA group</a:t>
            </a:r>
            <a:endParaRPr lang="en-US" dirty="0"/>
          </a:p>
        </p:txBody>
      </p:sp>
      <p:sp>
        <p:nvSpPr>
          <p:cNvPr id="3" name="Content Placeholder 2"/>
          <p:cNvSpPr>
            <a:spLocks noGrp="1"/>
          </p:cNvSpPr>
          <p:nvPr>
            <p:ph idx="1"/>
          </p:nvPr>
        </p:nvSpPr>
        <p:spPr>
          <a:xfrm>
            <a:off x="0" y="1143000"/>
            <a:ext cx="8915400" cy="5715000"/>
          </a:xfrm>
        </p:spPr>
        <p:txBody>
          <a:bodyPr>
            <a:normAutofit/>
          </a:bodyPr>
          <a:lstStyle/>
          <a:p>
            <a:r>
              <a:rPr lang="en-US" dirty="0" smtClean="0"/>
              <a:t>from </a:t>
            </a:r>
            <a:r>
              <a:rPr lang="en-US" dirty="0" smtClean="0"/>
              <a:t>the point of involvement of “Diabetic foot” in SMAHPC project we have started to review and analyzing our Syllabuses during summer holidays. </a:t>
            </a:r>
          </a:p>
          <a:p>
            <a:r>
              <a:rPr lang="en-US" dirty="0" smtClean="0"/>
              <a:t>Revising of Curricula will be based on the:</a:t>
            </a:r>
          </a:p>
          <a:p>
            <a:pPr lvl="1">
              <a:buFont typeface="Wingdings" pitchFamily="2" charset="2"/>
              <a:buChar char="v"/>
            </a:pPr>
            <a:r>
              <a:rPr lang="en-US" dirty="0" smtClean="0"/>
              <a:t> </a:t>
            </a:r>
            <a:r>
              <a:rPr lang="en-US" b="1" dirty="0" smtClean="0"/>
              <a:t>“Teacher’s Handbook” </a:t>
            </a:r>
            <a:r>
              <a:rPr lang="en-US" dirty="0" smtClean="0"/>
              <a:t>for Course Planning and Producing Teaching Material and  </a:t>
            </a:r>
          </a:p>
          <a:p>
            <a:pPr lvl="1">
              <a:buFont typeface="Wingdings" pitchFamily="2" charset="2"/>
              <a:buChar char="v"/>
            </a:pPr>
            <a:r>
              <a:rPr lang="en-US" b="1" dirty="0" smtClean="0"/>
              <a:t>“Handbook”</a:t>
            </a:r>
            <a:r>
              <a:rPr lang="en-US" dirty="0" smtClean="0"/>
              <a:t> as a source of </a:t>
            </a:r>
            <a:r>
              <a:rPr lang="en-US" dirty="0" err="1" smtClean="0"/>
              <a:t>infromation</a:t>
            </a:r>
            <a:r>
              <a:rPr lang="en-US" dirty="0" smtClean="0"/>
              <a:t> about training  for teachers on multidisciplinary , evidence- informed practice, client- centered approaches, innovation processes and entrepreneurship.  </a:t>
            </a:r>
          </a:p>
          <a:p>
            <a:pPr lvl="1">
              <a:buFont typeface="Wingdings" pitchFamily="2" charset="2"/>
              <a:buChar char="v"/>
            </a:pPr>
            <a:r>
              <a:rPr lang="en-US" dirty="0" smtClean="0"/>
              <a:t>“</a:t>
            </a:r>
            <a:r>
              <a:rPr lang="en-US" b="1" dirty="0" smtClean="0"/>
              <a:t>The </a:t>
            </a:r>
            <a:r>
              <a:rPr lang="en-US" b="1" dirty="0" smtClean="0"/>
              <a:t>European Qualifications Framework </a:t>
            </a:r>
            <a:r>
              <a:rPr lang="en-US" b="1" dirty="0" smtClean="0"/>
              <a:t>“(</a:t>
            </a:r>
            <a:r>
              <a:rPr lang="en-US" b="1" dirty="0" smtClean="0"/>
              <a:t>EQF).  </a:t>
            </a:r>
            <a:r>
              <a:rPr lang="en-US" b="1" u="sng" dirty="0" smtClean="0"/>
              <a: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Inclusion </a:t>
            </a:r>
            <a:r>
              <a:rPr lang="en-US" dirty="0" smtClean="0"/>
              <a:t>of “Diabetic </a:t>
            </a:r>
            <a:r>
              <a:rPr lang="en-US" dirty="0" smtClean="0"/>
              <a:t>foot” in Curricula</a:t>
            </a:r>
            <a:endParaRPr lang="en-US" dirty="0"/>
          </a:p>
        </p:txBody>
      </p:sp>
      <p:sp>
        <p:nvSpPr>
          <p:cNvPr id="3" name="Content Placeholder 2"/>
          <p:cNvSpPr>
            <a:spLocks noGrp="1"/>
          </p:cNvSpPr>
          <p:nvPr>
            <p:ph idx="1"/>
          </p:nvPr>
        </p:nvSpPr>
        <p:spPr>
          <a:xfrm>
            <a:off x="0" y="1066800"/>
            <a:ext cx="9144000" cy="57912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smtClean="0"/>
              <a:t>We have planned to include “Diabetic foot”</a:t>
            </a:r>
          </a:p>
          <a:p>
            <a:r>
              <a:rPr lang="en-US" dirty="0" smtClean="0"/>
              <a:t> in </a:t>
            </a:r>
            <a:r>
              <a:rPr lang="en-US" b="1" u="sng" dirty="0" smtClean="0"/>
              <a:t>eight curricula</a:t>
            </a:r>
            <a:r>
              <a:rPr lang="en-US" dirty="0" smtClean="0"/>
              <a:t>, in multidisciplinary approach through Collaboration, Evidence-Informed Practice, </a:t>
            </a:r>
            <a:r>
              <a:rPr lang="en-US" dirty="0" smtClean="0"/>
              <a:t>Client-Centered </a:t>
            </a:r>
            <a:r>
              <a:rPr lang="en-US" dirty="0" smtClean="0"/>
              <a:t>Approach and Innovation Processes and Entrepreneurship. </a:t>
            </a:r>
          </a:p>
          <a:p>
            <a:r>
              <a:rPr lang="en-US" dirty="0" smtClean="0"/>
              <a:t>Incorporating </a:t>
            </a:r>
            <a:r>
              <a:rPr lang="en-US" dirty="0" smtClean="0"/>
              <a:t>new learning methodology  and competences in existing curricula</a:t>
            </a:r>
          </a:p>
          <a:p>
            <a:r>
              <a:rPr lang="en-US" u="sng" dirty="0" smtClean="0"/>
              <a:t>Four curricula in each semester</a:t>
            </a:r>
            <a:r>
              <a:rPr lang="en-US" dirty="0" smtClean="0"/>
              <a:t>:</a:t>
            </a:r>
          </a:p>
          <a:p>
            <a:pPr lvl="1"/>
            <a:r>
              <a:rPr lang="en-US" dirty="0" smtClean="0"/>
              <a:t>Winter semester and </a:t>
            </a:r>
          </a:p>
          <a:p>
            <a:pPr lvl="1"/>
            <a:r>
              <a:rPr lang="en-US" dirty="0" smtClean="0"/>
              <a:t>Summer semester.   </a:t>
            </a:r>
          </a:p>
          <a:p>
            <a:r>
              <a:rPr lang="en-US" dirty="0" smtClean="0"/>
              <a:t>at </a:t>
            </a:r>
            <a:r>
              <a:rPr lang="en-US" b="1" u="sng" dirty="0" smtClean="0"/>
              <a:t>each  curricula </a:t>
            </a:r>
            <a:r>
              <a:rPr lang="en-US" dirty="0" smtClean="0"/>
              <a:t>we are planning </a:t>
            </a:r>
            <a:r>
              <a:rPr lang="en-US" b="1" u="sng" dirty="0" smtClean="0"/>
              <a:t>two lectures </a:t>
            </a:r>
            <a:r>
              <a:rPr lang="en-US" dirty="0" smtClean="0"/>
              <a:t>containing elements of “ Diabetic foot”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ICF – International Classification of Functioning, Disability and Health</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We have use during training program ICF for Diabetic foot, </a:t>
            </a:r>
          </a:p>
          <a:p>
            <a:r>
              <a:rPr lang="en-US" dirty="0" smtClean="0"/>
              <a:t>We will include ICF during lectures in Curricula about patients </a:t>
            </a:r>
            <a:r>
              <a:rPr lang="en-US" dirty="0" smtClean="0"/>
              <a:t>with </a:t>
            </a:r>
            <a:r>
              <a:rPr lang="en-US" dirty="0" smtClean="0"/>
              <a:t>Diabetic disease-Diabetic foot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
            </a:r>
            <a:br>
              <a:rPr lang="en-US" dirty="0" smtClean="0"/>
            </a:br>
            <a:r>
              <a:rPr lang="en-US" dirty="0" smtClean="0"/>
              <a:t>Our Example: ICF </a:t>
            </a:r>
            <a:r>
              <a:rPr lang="en-US" dirty="0" smtClean="0"/>
              <a:t>Assessment from patient </a:t>
            </a:r>
            <a:r>
              <a:rPr lang="en-US" dirty="0" smtClean="0"/>
              <a:t>perspective in Diabetic foot  patient</a:t>
            </a:r>
            <a:br>
              <a:rPr lang="en-US" dirty="0" smtClean="0"/>
            </a:br>
            <a:endParaRPr lang="en-US" dirty="0"/>
          </a:p>
        </p:txBody>
      </p:sp>
      <p:sp>
        <p:nvSpPr>
          <p:cNvPr id="3" name="Content Placeholder 2"/>
          <p:cNvSpPr>
            <a:spLocks noGrp="1"/>
          </p:cNvSpPr>
          <p:nvPr>
            <p:ph idx="1"/>
          </p:nvPr>
        </p:nvSpPr>
        <p:spPr>
          <a:xfrm>
            <a:off x="152400" y="1371600"/>
            <a:ext cx="8763000" cy="5486400"/>
          </a:xfrm>
        </p:spPr>
        <p:txBody>
          <a:bodyPr>
            <a:normAutofit fontScale="85000" lnSpcReduction="20000"/>
          </a:bodyPr>
          <a:lstStyle/>
          <a:p>
            <a:r>
              <a:rPr lang="en-US" dirty="0" smtClean="0"/>
              <a:t>The thing that bothers me most about my situation is depending on others so much, often I can’t wear deep shoes, and I can’t cut my nails because I have some fungus on my thumb.</a:t>
            </a:r>
          </a:p>
          <a:p>
            <a:r>
              <a:rPr lang="en-US" dirty="0" smtClean="0"/>
              <a:t>After eating I feel very tired I need to lie down a little</a:t>
            </a:r>
          </a:p>
          <a:p>
            <a:r>
              <a:rPr lang="en-US" dirty="0" smtClean="0"/>
              <a:t>Sometimes I can’t sleep, I have a lot of pain in my </a:t>
            </a:r>
            <a:r>
              <a:rPr lang="en-US" dirty="0" err="1" smtClean="0"/>
              <a:t>feet,I</a:t>
            </a:r>
            <a:r>
              <a:rPr lang="en-US" dirty="0" smtClean="0"/>
              <a:t> have to get out </a:t>
            </a:r>
            <a:r>
              <a:rPr lang="en-US" dirty="0"/>
              <a:t>o</a:t>
            </a:r>
            <a:r>
              <a:rPr lang="en-US" dirty="0" smtClean="0"/>
              <a:t>f bed and walk around the house</a:t>
            </a:r>
          </a:p>
          <a:p>
            <a:r>
              <a:rPr lang="en-US" dirty="0" smtClean="0"/>
              <a:t>It often happens to me out night that I sweat and I have to take a piece of chocolate because I know my sugar has dropped</a:t>
            </a:r>
          </a:p>
          <a:p>
            <a:r>
              <a:rPr lang="en-US" dirty="0" smtClean="0"/>
              <a:t>When I walk in the evening I feel tired but I sleep better</a:t>
            </a:r>
            <a:r>
              <a:rPr lang="en-US" dirty="0" smtClean="0"/>
              <a:t>, and </a:t>
            </a:r>
            <a:r>
              <a:rPr lang="en-US" dirty="0" smtClean="0"/>
              <a:t>I have less pain</a:t>
            </a:r>
          </a:p>
          <a:p>
            <a:r>
              <a:rPr lang="en-US" dirty="0" smtClean="0"/>
              <a:t>Currently I’m </a:t>
            </a:r>
            <a:r>
              <a:rPr lang="en-US" dirty="0" smtClean="0"/>
              <a:t>gaining </a:t>
            </a:r>
            <a:r>
              <a:rPr lang="en-US" dirty="0" smtClean="0"/>
              <a:t>weight</a:t>
            </a:r>
          </a:p>
          <a:p>
            <a:r>
              <a:rPr lang="en-US" dirty="0" smtClean="0"/>
              <a:t>I often feel nervous for no reason.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extLst>
      <p:ext uri="{BB962C8B-B14F-4D97-AF65-F5344CB8AC3E}">
        <p14:creationId xmlns="" xmlns:p14="http://schemas.microsoft.com/office/powerpoint/2010/main" val="2066144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417638"/>
          </a:xfrm>
        </p:spPr>
        <p:style>
          <a:lnRef idx="1">
            <a:schemeClr val="dk1"/>
          </a:lnRef>
          <a:fillRef idx="2">
            <a:schemeClr val="dk1"/>
          </a:fillRef>
          <a:effectRef idx="1">
            <a:schemeClr val="dk1"/>
          </a:effectRef>
          <a:fontRef idx="minor">
            <a:schemeClr val="dk1"/>
          </a:fontRef>
        </p:style>
        <p:txBody>
          <a:bodyPr>
            <a:noAutofit/>
          </a:bodyPr>
          <a:lstStyle/>
          <a:p>
            <a:r>
              <a:rPr lang="en-US" sz="3200" dirty="0" smtClean="0"/>
              <a:t/>
            </a:r>
            <a:br>
              <a:rPr lang="en-US" sz="3200" dirty="0" smtClean="0"/>
            </a:br>
            <a:r>
              <a:rPr lang="en-US" sz="2800" dirty="0" smtClean="0"/>
              <a:t> Our </a:t>
            </a:r>
            <a:r>
              <a:rPr lang="en-US" sz="2800" dirty="0" smtClean="0"/>
              <a:t>Example: </a:t>
            </a:r>
            <a:r>
              <a:rPr lang="en-US" sz="2800" dirty="0" smtClean="0"/>
              <a:t>ICF </a:t>
            </a:r>
            <a:r>
              <a:rPr lang="en-US" sz="2800" dirty="0" smtClean="0"/>
              <a:t>Assessment from the health professional’s </a:t>
            </a:r>
            <a:r>
              <a:rPr lang="en-US" sz="2800" dirty="0" smtClean="0"/>
              <a:t>perspective </a:t>
            </a:r>
            <a:r>
              <a:rPr lang="en-US" sz="2800" dirty="0" smtClean="0"/>
              <a:t>in Diabetic foot </a:t>
            </a:r>
            <a:r>
              <a:rPr lang="en-US" sz="2800" dirty="0" smtClean="0"/>
              <a:t> patients</a:t>
            </a:r>
            <a:r>
              <a:rPr lang="en-US" sz="2800" dirty="0" smtClean="0"/>
              <a:t/>
            </a:r>
            <a:br>
              <a:rPr lang="en-US" sz="2800" dirty="0" smtClean="0"/>
            </a:br>
            <a:endParaRPr lang="en-US" sz="3200" dirty="0"/>
          </a:p>
        </p:txBody>
      </p:sp>
      <p:sp>
        <p:nvSpPr>
          <p:cNvPr id="7" name="Text Placeholder 6"/>
          <p:cNvSpPr>
            <a:spLocks noGrp="1"/>
          </p:cNvSpPr>
          <p:nvPr>
            <p:ph type="body" idx="1"/>
          </p:nvPr>
        </p:nvSpPr>
        <p:spPr>
          <a:xfrm>
            <a:off x="457200" y="1535113"/>
            <a:ext cx="8305800" cy="639762"/>
          </a:xfrm>
        </p:spPr>
        <p:txBody>
          <a:bodyPr>
            <a:normAutofit/>
          </a:bodyPr>
          <a:lstStyle/>
          <a:p>
            <a:r>
              <a:rPr lang="en-US" b="0" dirty="0" smtClean="0"/>
              <a:t>We made a note of a number of impairments of our patient: </a:t>
            </a:r>
          </a:p>
          <a:p>
            <a:endParaRPr lang="en-US" dirty="0"/>
          </a:p>
        </p:txBody>
      </p:sp>
      <p:sp>
        <p:nvSpPr>
          <p:cNvPr id="8" name="Content Placeholder 7"/>
          <p:cNvSpPr>
            <a:spLocks noGrp="1"/>
          </p:cNvSpPr>
          <p:nvPr>
            <p:ph sz="half" idx="2"/>
          </p:nvPr>
        </p:nvSpPr>
        <p:spPr/>
        <p:txBody>
          <a:bodyPr>
            <a:normAutofit fontScale="92500"/>
          </a:bodyPr>
          <a:lstStyle/>
          <a:p>
            <a:r>
              <a:rPr lang="en-US" dirty="0" smtClean="0"/>
              <a:t>b 134 - Sleeping is impaired;</a:t>
            </a:r>
          </a:p>
          <a:p>
            <a:r>
              <a:rPr lang="en-US" dirty="0" smtClean="0"/>
              <a:t>b 210  -Seeing problems related to diagnosis; </a:t>
            </a:r>
          </a:p>
          <a:p>
            <a:r>
              <a:rPr lang="en-US" dirty="0" smtClean="0"/>
              <a:t>b 530 -Weight maintenance function is impaired; </a:t>
            </a:r>
          </a:p>
          <a:p>
            <a:r>
              <a:rPr lang="en-US" dirty="0" smtClean="0"/>
              <a:t>b1302 -Appetite  dysfunction;</a:t>
            </a:r>
          </a:p>
          <a:p>
            <a:r>
              <a:rPr lang="en-US" dirty="0" smtClean="0"/>
              <a:t>b 265- Touch functions impaired related to diagnosis; </a:t>
            </a:r>
          </a:p>
          <a:p>
            <a:r>
              <a:rPr lang="en-US" dirty="0" smtClean="0"/>
              <a:t>b 280 - Feet pain; </a:t>
            </a:r>
          </a:p>
          <a:p>
            <a:endParaRPr lang="en-US" dirty="0"/>
          </a:p>
        </p:txBody>
      </p:sp>
      <p:sp>
        <p:nvSpPr>
          <p:cNvPr id="9" name="Text Placeholder 8"/>
          <p:cNvSpPr>
            <a:spLocks noGrp="1"/>
          </p:cNvSpPr>
          <p:nvPr>
            <p:ph type="body" sz="quarter" idx="3"/>
          </p:nvPr>
        </p:nvSpPr>
        <p:spPr/>
        <p:txBody>
          <a:bodyPr/>
          <a:lstStyle/>
          <a:p>
            <a:endParaRPr lang="en-US"/>
          </a:p>
        </p:txBody>
      </p:sp>
      <p:sp>
        <p:nvSpPr>
          <p:cNvPr id="10" name="Content Placeholder 9"/>
          <p:cNvSpPr>
            <a:spLocks noGrp="1"/>
          </p:cNvSpPr>
          <p:nvPr>
            <p:ph sz="quarter" idx="4"/>
          </p:nvPr>
        </p:nvSpPr>
        <p:spPr/>
        <p:txBody>
          <a:bodyPr/>
          <a:lstStyle/>
          <a:p>
            <a:r>
              <a:rPr lang="en-US" dirty="0" smtClean="0"/>
              <a:t>s 550- Structure of the pancreas; </a:t>
            </a:r>
          </a:p>
          <a:p>
            <a:r>
              <a:rPr lang="en-US" dirty="0" smtClean="0"/>
              <a:t>s 750 - Structure of the lower extremity;</a:t>
            </a:r>
          </a:p>
          <a:p>
            <a:r>
              <a:rPr lang="en-US" dirty="0" smtClean="0"/>
              <a:t>s 7502- Structure of foot and ankle;</a:t>
            </a:r>
          </a:p>
          <a:p>
            <a:r>
              <a:rPr lang="en-US" dirty="0" smtClean="0"/>
              <a:t>s 830- Structure of the nails; </a:t>
            </a:r>
          </a:p>
          <a:p>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7</a:t>
            </a:fld>
            <a:endParaRPr lang="en-US"/>
          </a:p>
        </p:txBody>
      </p:sp>
      <p:sp>
        <p:nvSpPr>
          <p:cNvPr id="12" name="Footer Placeholder 11"/>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
            </a:r>
            <a:br>
              <a:rPr lang="en-US" dirty="0" smtClean="0"/>
            </a:br>
            <a:r>
              <a:rPr lang="en-US" sz="4000" dirty="0" smtClean="0"/>
              <a:t>Our </a:t>
            </a:r>
            <a:r>
              <a:rPr lang="en-US" sz="4000" dirty="0" smtClean="0"/>
              <a:t>Example </a:t>
            </a:r>
            <a:r>
              <a:rPr lang="en-US" sz="4000" dirty="0" smtClean="0"/>
              <a:t>ICF </a:t>
            </a:r>
            <a:r>
              <a:rPr lang="en-US" sz="4000" dirty="0" smtClean="0"/>
              <a:t>Assessment in Diabetic foot</a:t>
            </a:r>
            <a:r>
              <a:rPr lang="en-US" dirty="0" smtClean="0"/>
              <a:t/>
            </a:r>
            <a:br>
              <a:rPr lang="en-US" dirty="0" smtClean="0"/>
            </a:br>
            <a:endParaRPr lang="en-US" dirty="0"/>
          </a:p>
        </p:txBody>
      </p:sp>
      <p:sp>
        <p:nvSpPr>
          <p:cNvPr id="3" name="Text Placeholder 2"/>
          <p:cNvSpPr>
            <a:spLocks noGrp="1"/>
          </p:cNvSpPr>
          <p:nvPr>
            <p:ph type="body" idx="1"/>
          </p:nvPr>
        </p:nvSpPr>
        <p:spPr>
          <a:xfrm>
            <a:off x="0" y="609600"/>
            <a:ext cx="4648200" cy="762001"/>
          </a:xfrm>
        </p:spPr>
        <p:style>
          <a:lnRef idx="1">
            <a:schemeClr val="dk1"/>
          </a:lnRef>
          <a:fillRef idx="2">
            <a:schemeClr val="dk1"/>
          </a:fillRef>
          <a:effectRef idx="1">
            <a:schemeClr val="dk1"/>
          </a:effectRef>
          <a:fontRef idx="minor">
            <a:schemeClr val="dk1"/>
          </a:fontRef>
        </p:style>
        <p:txBody>
          <a:bodyPr>
            <a:normAutofit fontScale="55000" lnSpcReduction="20000"/>
          </a:bodyPr>
          <a:lstStyle/>
          <a:p>
            <a:endParaRPr lang="en-US" dirty="0" smtClean="0"/>
          </a:p>
          <a:p>
            <a:endParaRPr lang="en-US" dirty="0" smtClean="0"/>
          </a:p>
          <a:p>
            <a:r>
              <a:rPr lang="en-US" sz="3300" dirty="0" smtClean="0"/>
              <a:t>Environmental </a:t>
            </a:r>
            <a:r>
              <a:rPr lang="en-US" sz="3300" dirty="0" smtClean="0"/>
              <a:t>factors</a:t>
            </a:r>
          </a:p>
          <a:p>
            <a:endParaRPr lang="en-US" dirty="0"/>
          </a:p>
        </p:txBody>
      </p:sp>
      <p:sp>
        <p:nvSpPr>
          <p:cNvPr id="4" name="Content Placeholder 3"/>
          <p:cNvSpPr>
            <a:spLocks noGrp="1"/>
          </p:cNvSpPr>
          <p:nvPr>
            <p:ph sz="half" idx="2"/>
          </p:nvPr>
        </p:nvSpPr>
        <p:spPr>
          <a:xfrm>
            <a:off x="228600" y="1371600"/>
            <a:ext cx="4038600" cy="5486400"/>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r>
              <a:rPr lang="en-US" dirty="0" smtClean="0"/>
              <a:t>e330 People in positions of authority</a:t>
            </a:r>
          </a:p>
          <a:p>
            <a:r>
              <a:rPr lang="en-US" dirty="0" smtClean="0"/>
              <a:t>e340 Personal care providers and personal assistants</a:t>
            </a:r>
          </a:p>
          <a:p>
            <a:r>
              <a:rPr lang="en-US" dirty="0" smtClean="0"/>
              <a:t>e355 Health professionals</a:t>
            </a:r>
          </a:p>
          <a:p>
            <a:r>
              <a:rPr lang="en-US" dirty="0" smtClean="0"/>
              <a:t>e360 Other professionals</a:t>
            </a:r>
          </a:p>
          <a:p>
            <a:r>
              <a:rPr lang="en-US" dirty="0" smtClean="0"/>
              <a:t>e410 Individual attitudes of immediate family members</a:t>
            </a:r>
          </a:p>
          <a:p>
            <a:r>
              <a:rPr lang="en-US" dirty="0" smtClean="0"/>
              <a:t>e415 Individual attitudes of extended family members</a:t>
            </a:r>
          </a:p>
          <a:p>
            <a:r>
              <a:rPr lang="en-US" dirty="0" smtClean="0"/>
              <a:t>e420 Individual attitudes of friends</a:t>
            </a:r>
          </a:p>
          <a:p>
            <a:r>
              <a:rPr lang="en-US" dirty="0" smtClean="0"/>
              <a:t>e425 Individual attitudes of acquaintances, peers, colleagues,</a:t>
            </a:r>
          </a:p>
          <a:p>
            <a:r>
              <a:rPr lang="en-US" dirty="0" err="1" smtClean="0"/>
              <a:t>neighbours</a:t>
            </a:r>
            <a:r>
              <a:rPr lang="en-US" dirty="0" smtClean="0"/>
              <a:t> and community members</a:t>
            </a:r>
          </a:p>
          <a:p>
            <a:r>
              <a:rPr lang="en-US" dirty="0" smtClean="0"/>
              <a:t>e430 Individual attitudes of people in positions of authority</a:t>
            </a:r>
          </a:p>
          <a:p>
            <a:r>
              <a:rPr lang="en-US" dirty="0" smtClean="0"/>
              <a:t>e440 Individual attitudes of personal care providers and</a:t>
            </a:r>
          </a:p>
          <a:p>
            <a:r>
              <a:rPr lang="en-US" dirty="0" smtClean="0"/>
              <a:t>personal assistants</a:t>
            </a:r>
          </a:p>
          <a:p>
            <a:r>
              <a:rPr lang="en-US" dirty="0" smtClean="0"/>
              <a:t>e450 Individual attitudes of health professionals</a:t>
            </a:r>
          </a:p>
          <a:p>
            <a:r>
              <a:rPr lang="en-US" dirty="0" smtClean="0"/>
              <a:t>e455 Individual attitudes of other professionals</a:t>
            </a:r>
          </a:p>
          <a:p>
            <a:r>
              <a:rPr lang="en-US" dirty="0" smtClean="0"/>
              <a:t>e465 Social norms, practices and ideologies</a:t>
            </a:r>
          </a:p>
          <a:p>
            <a:r>
              <a:rPr lang="en-US" dirty="0" smtClean="0"/>
              <a:t>e510 Services, systems and policies for the production of</a:t>
            </a:r>
          </a:p>
          <a:p>
            <a:r>
              <a:rPr lang="en-US" dirty="0" smtClean="0"/>
              <a:t>consumer goods</a:t>
            </a:r>
          </a:p>
          <a:p>
            <a:endParaRPr lang="en-US" dirty="0"/>
          </a:p>
        </p:txBody>
      </p:sp>
      <p:sp>
        <p:nvSpPr>
          <p:cNvPr id="5" name="Text Placeholder 4"/>
          <p:cNvSpPr>
            <a:spLocks noGrp="1"/>
          </p:cNvSpPr>
          <p:nvPr>
            <p:ph type="body" sz="quarter" idx="3"/>
          </p:nvPr>
        </p:nvSpPr>
        <p:spPr>
          <a:xfrm>
            <a:off x="4572000" y="685801"/>
            <a:ext cx="4572000" cy="762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endParaRPr lang="en-US" dirty="0" smtClean="0"/>
          </a:p>
          <a:p>
            <a:r>
              <a:rPr lang="en-US" dirty="0" smtClean="0"/>
              <a:t>Activities </a:t>
            </a:r>
            <a:r>
              <a:rPr lang="en-US" dirty="0" smtClean="0"/>
              <a:t>and participation</a:t>
            </a:r>
          </a:p>
          <a:p>
            <a:endParaRPr lang="en-US" dirty="0"/>
          </a:p>
        </p:txBody>
      </p:sp>
      <p:sp>
        <p:nvSpPr>
          <p:cNvPr id="6" name="Content Placeholder 5"/>
          <p:cNvSpPr>
            <a:spLocks noGrp="1"/>
          </p:cNvSpPr>
          <p:nvPr>
            <p:ph sz="quarter" idx="4"/>
          </p:nvPr>
        </p:nvSpPr>
        <p:spPr>
          <a:xfrm>
            <a:off x="4419600" y="1524000"/>
            <a:ext cx="4495799" cy="50292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en-US" dirty="0" smtClean="0"/>
              <a:t>d240 Handling stress and other psychological</a:t>
            </a:r>
          </a:p>
          <a:p>
            <a:r>
              <a:rPr lang="en-US" dirty="0" smtClean="0"/>
              <a:t>demands</a:t>
            </a:r>
          </a:p>
          <a:p>
            <a:r>
              <a:rPr lang="en-US" dirty="0" smtClean="0"/>
              <a:t>d440 Fine hand use</a:t>
            </a:r>
          </a:p>
          <a:p>
            <a:r>
              <a:rPr lang="en-US" dirty="0" smtClean="0"/>
              <a:t>d450 Walking</a:t>
            </a:r>
          </a:p>
          <a:p>
            <a:r>
              <a:rPr lang="en-US" dirty="0" smtClean="0"/>
              <a:t>d455 Moving around</a:t>
            </a:r>
          </a:p>
          <a:p>
            <a:r>
              <a:rPr lang="en-US" dirty="0" smtClean="0"/>
              <a:t>d475 Driving</a:t>
            </a:r>
          </a:p>
          <a:p>
            <a:r>
              <a:rPr lang="en-US" dirty="0" smtClean="0"/>
              <a:t>d520 Caring for body parts</a:t>
            </a:r>
          </a:p>
          <a:p>
            <a:r>
              <a:rPr lang="en-US" dirty="0" smtClean="0"/>
              <a:t>d570 Looking after one’s health</a:t>
            </a:r>
          </a:p>
          <a:p>
            <a:r>
              <a:rPr lang="en-US" dirty="0" smtClean="0"/>
              <a:t>d620 Acquisition of goods and services</a:t>
            </a:r>
          </a:p>
          <a:p>
            <a:r>
              <a:rPr lang="en-US" dirty="0" smtClean="0"/>
              <a:t>d630 Preparing meals</a:t>
            </a:r>
          </a:p>
          <a:p>
            <a:r>
              <a:rPr lang="en-US" dirty="0" smtClean="0"/>
              <a:t>d750 Informal social relationships</a:t>
            </a:r>
          </a:p>
          <a:p>
            <a:r>
              <a:rPr lang="en-US" dirty="0" smtClean="0"/>
              <a:t>d760 Family relationships</a:t>
            </a:r>
          </a:p>
          <a:p>
            <a:r>
              <a:rPr lang="en-US" dirty="0" smtClean="0"/>
              <a:t>d770 Intimate relationships</a:t>
            </a:r>
          </a:p>
          <a:p>
            <a:r>
              <a:rPr lang="en-US" dirty="0" smtClean="0"/>
              <a:t>d845 Acquiring, keeping and terminating a job</a:t>
            </a:r>
          </a:p>
          <a:p>
            <a:r>
              <a:rPr lang="en-US" dirty="0" smtClean="0"/>
              <a:t>d850 Remunerative employment</a:t>
            </a:r>
          </a:p>
          <a:p>
            <a:r>
              <a:rPr lang="en-US" dirty="0" smtClean="0"/>
              <a:t>d920 Recreation and leisure</a:t>
            </a:r>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
        <p:nvSpPr>
          <p:cNvPr id="8" name="Footer Placeholder 7"/>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9800"/>
          </a:xfrm>
        </p:spPr>
        <p:style>
          <a:lnRef idx="2">
            <a:schemeClr val="accent4"/>
          </a:lnRef>
          <a:fillRef idx="1">
            <a:schemeClr val="lt1"/>
          </a:fillRef>
          <a:effectRef idx="0">
            <a:schemeClr val="accent4"/>
          </a:effectRef>
          <a:fontRef idx="minor">
            <a:schemeClr val="dk1"/>
          </a:fontRef>
        </p:style>
        <p:txBody>
          <a:bodyPr/>
          <a:lstStyle/>
          <a:p>
            <a:r>
              <a:rPr lang="en-US" b="1" dirty="0" smtClean="0"/>
              <a:t>In Winter semester</a:t>
            </a:r>
            <a:endParaRPr lang="en-US" dirty="0"/>
          </a:p>
        </p:txBody>
      </p:sp>
      <p:sp>
        <p:nvSpPr>
          <p:cNvPr id="3" name="Content Placeholder 2"/>
          <p:cNvSpPr>
            <a:spLocks noGrp="1"/>
          </p:cNvSpPr>
          <p:nvPr>
            <p:ph idx="1"/>
          </p:nvPr>
        </p:nvSpPr>
        <p:spPr>
          <a:xfrm>
            <a:off x="457200" y="2362200"/>
            <a:ext cx="8229600" cy="3763963"/>
          </a:xfrm>
        </p:spPr>
        <p:style>
          <a:lnRef idx="2">
            <a:schemeClr val="accent5"/>
          </a:lnRef>
          <a:fillRef idx="1">
            <a:schemeClr val="lt1"/>
          </a:fillRef>
          <a:effectRef idx="0">
            <a:schemeClr val="accent5"/>
          </a:effectRef>
          <a:fontRef idx="minor">
            <a:schemeClr val="dk1"/>
          </a:fontRef>
        </p:style>
        <p:txBody>
          <a:bodyPr>
            <a:normAutofit/>
          </a:bodyPr>
          <a:lstStyle/>
          <a:p>
            <a:endParaRPr lang="en-US" dirty="0" smtClean="0"/>
          </a:p>
          <a:p>
            <a:endParaRPr lang="en-US" dirty="0" smtClean="0"/>
          </a:p>
          <a:p>
            <a:r>
              <a:rPr lang="en-US" dirty="0" smtClean="0"/>
              <a:t>we </a:t>
            </a:r>
            <a:r>
              <a:rPr lang="en-US" dirty="0" smtClean="0"/>
              <a:t>have planned in each ( four) Competence one module like: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UGJFA   Prof.ass.Dr. Faton T. Hoxha </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2551</Words>
  <Application>Microsoft Office PowerPoint</Application>
  <PresentationFormat>On-screen Show (4:3)</PresentationFormat>
  <Paragraphs>276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Reflective Workshop-WP4 16-18.09.2020  SMAHPC-UGJFA partnership </vt:lpstr>
      <vt:lpstr>SMAHPC Training courses –online Tutoring</vt:lpstr>
      <vt:lpstr>UGJFA group</vt:lpstr>
      <vt:lpstr>Inclusion of “Diabetic foot” in Curricula</vt:lpstr>
      <vt:lpstr>ICF – International Classification of Functioning, Disability and Health</vt:lpstr>
      <vt:lpstr> Our Example: ICF Assessment from patient perspective in Diabetic foot  patient </vt:lpstr>
      <vt:lpstr>  Our Example: ICF Assessment from the health professional’s perspective in Diabetic foot  patients </vt:lpstr>
      <vt:lpstr> Our Example ICF Assessment in Diabetic foot </vt:lpstr>
      <vt:lpstr>In Winter semester</vt:lpstr>
      <vt:lpstr>Competence:  Multidisciplinary Collaboration in Student-Run Health Centre</vt:lpstr>
      <vt:lpstr> Competence:Evidence-Informed Practice  </vt:lpstr>
      <vt:lpstr> Competence: Innovation Processes and Entrepreneurship  </vt:lpstr>
      <vt:lpstr>Competence: Client-Centered Approach  </vt:lpstr>
      <vt:lpstr>In Summer semester</vt:lpstr>
      <vt:lpstr>Competence: Multidisciplinary Collaboration in Student-Run Health Centre </vt:lpstr>
      <vt:lpstr> Competence:Evidence-Informed Practice  </vt:lpstr>
      <vt:lpstr> Competence: Innovation Processes and Entrepreneurship  </vt:lpstr>
      <vt:lpstr> Competence:Client-Centred Approach  </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UGJFA   SMAHPC partner -WP4</dc:title>
  <dc:creator>PC</dc:creator>
  <cp:lastModifiedBy>PC</cp:lastModifiedBy>
  <cp:revision>73</cp:revision>
  <dcterms:created xsi:type="dcterms:W3CDTF">2006-08-16T00:00:00Z</dcterms:created>
  <dcterms:modified xsi:type="dcterms:W3CDTF">2020-09-16T22:08:48Z</dcterms:modified>
</cp:coreProperties>
</file>