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18"/>
    <p:restoredTop sz="92819"/>
  </p:normalViewPr>
  <p:slideViewPr>
    <p:cSldViewPr snapToGrid="0" snapToObjects="1">
      <p:cViewPr varScale="1">
        <p:scale>
          <a:sx n="89" d="100"/>
          <a:sy n="89" d="100"/>
        </p:scale>
        <p:origin x="3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D7A9FF7-1074-3941-8E86-8BA42DB41F62}" type="datetimeFigureOut">
              <a:rPr lang="en-US" smtClean="0"/>
              <a:t>9/16/20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876D09E3-666D-4242-ABD4-B49683E8A47F}" type="slidenum">
              <a:rPr lang="en-US" smtClean="0"/>
              <a:t>‹#›</a:t>
            </a:fld>
            <a:endParaRPr lang="en-US"/>
          </a:p>
        </p:txBody>
      </p:sp>
    </p:spTree>
    <p:extLst>
      <p:ext uri="{BB962C8B-B14F-4D97-AF65-F5344CB8AC3E}">
        <p14:creationId xmlns:p14="http://schemas.microsoft.com/office/powerpoint/2010/main" val="2353854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7A9FF7-1074-3941-8E86-8BA42DB41F62}" type="datetimeFigureOut">
              <a:rPr lang="en-US" smtClean="0"/>
              <a:t>9/16/20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D09E3-666D-4242-ABD4-B49683E8A47F}" type="slidenum">
              <a:rPr lang="en-US" smtClean="0"/>
              <a:t>‹#›</a:t>
            </a:fld>
            <a:endParaRPr lang="en-US"/>
          </a:p>
        </p:txBody>
      </p:sp>
    </p:spTree>
    <p:extLst>
      <p:ext uri="{BB962C8B-B14F-4D97-AF65-F5344CB8AC3E}">
        <p14:creationId xmlns:p14="http://schemas.microsoft.com/office/powerpoint/2010/main" val="711029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D7A9FF7-1074-3941-8E86-8BA42DB41F62}" type="datetimeFigureOut">
              <a:rPr lang="en-US" smtClean="0"/>
              <a:t>9/16/20</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876D09E3-666D-4242-ABD4-B49683E8A47F}" type="slidenum">
              <a:rPr lang="en-US" smtClean="0"/>
              <a:t>‹#›</a:t>
            </a:fld>
            <a:endParaRPr lang="en-US"/>
          </a:p>
        </p:txBody>
      </p:sp>
    </p:spTree>
    <p:extLst>
      <p:ext uri="{BB962C8B-B14F-4D97-AF65-F5344CB8AC3E}">
        <p14:creationId xmlns:p14="http://schemas.microsoft.com/office/powerpoint/2010/main" val="3982829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7A9FF7-1074-3941-8E86-8BA42DB41F62}" type="datetimeFigureOut">
              <a:rPr lang="en-US" smtClean="0"/>
              <a:t>9/16/20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D09E3-666D-4242-ABD4-B49683E8A47F}" type="slidenum">
              <a:rPr lang="en-US" smtClean="0"/>
              <a:t>‹#›</a:t>
            </a:fld>
            <a:endParaRPr lang="en-US"/>
          </a:p>
        </p:txBody>
      </p:sp>
    </p:spTree>
    <p:extLst>
      <p:ext uri="{BB962C8B-B14F-4D97-AF65-F5344CB8AC3E}">
        <p14:creationId xmlns:p14="http://schemas.microsoft.com/office/powerpoint/2010/main" val="3825241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D7A9FF7-1074-3941-8E86-8BA42DB41F62}" type="datetimeFigureOut">
              <a:rPr lang="en-US" smtClean="0"/>
              <a:t>9/16/20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876D09E3-666D-4242-ABD4-B49683E8A47F}" type="slidenum">
              <a:rPr lang="en-US" smtClean="0"/>
              <a:t>‹#›</a:t>
            </a:fld>
            <a:endParaRPr lang="en-US"/>
          </a:p>
        </p:txBody>
      </p:sp>
    </p:spTree>
    <p:extLst>
      <p:ext uri="{BB962C8B-B14F-4D97-AF65-F5344CB8AC3E}">
        <p14:creationId xmlns:p14="http://schemas.microsoft.com/office/powerpoint/2010/main" val="2195338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D7A9FF7-1074-3941-8E86-8BA42DB41F62}" type="datetimeFigureOut">
              <a:rPr lang="en-US" smtClean="0"/>
              <a:t>9/16/20</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876D09E3-666D-4242-ABD4-B49683E8A47F}" type="slidenum">
              <a:rPr lang="en-US" smtClean="0"/>
              <a:t>‹#›</a:t>
            </a:fld>
            <a:endParaRPr lang="en-US"/>
          </a:p>
        </p:txBody>
      </p:sp>
    </p:spTree>
    <p:extLst>
      <p:ext uri="{BB962C8B-B14F-4D97-AF65-F5344CB8AC3E}">
        <p14:creationId xmlns:p14="http://schemas.microsoft.com/office/powerpoint/2010/main" val="3043938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D7A9FF7-1074-3941-8E86-8BA42DB41F62}" type="datetimeFigureOut">
              <a:rPr lang="en-US" smtClean="0"/>
              <a:t>9/16/20</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876D09E3-666D-4242-ABD4-B49683E8A47F}" type="slidenum">
              <a:rPr lang="en-US" smtClean="0"/>
              <a:t>‹#›</a:t>
            </a:fld>
            <a:endParaRPr lang="en-US"/>
          </a:p>
        </p:txBody>
      </p:sp>
    </p:spTree>
    <p:extLst>
      <p:ext uri="{BB962C8B-B14F-4D97-AF65-F5344CB8AC3E}">
        <p14:creationId xmlns:p14="http://schemas.microsoft.com/office/powerpoint/2010/main" val="4002365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7A9FF7-1074-3941-8E86-8BA42DB41F62}" type="datetimeFigureOut">
              <a:rPr lang="en-US" smtClean="0"/>
              <a:t>9/16/20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6D09E3-666D-4242-ABD4-B49683E8A47F}" type="slidenum">
              <a:rPr lang="en-US" smtClean="0"/>
              <a:t>‹#›</a:t>
            </a:fld>
            <a:endParaRPr lang="en-US"/>
          </a:p>
        </p:txBody>
      </p:sp>
    </p:spTree>
    <p:extLst>
      <p:ext uri="{BB962C8B-B14F-4D97-AF65-F5344CB8AC3E}">
        <p14:creationId xmlns:p14="http://schemas.microsoft.com/office/powerpoint/2010/main" val="90596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D7A9FF7-1074-3941-8E86-8BA42DB41F62}" type="datetimeFigureOut">
              <a:rPr lang="en-US" smtClean="0"/>
              <a:t>9/16/20</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876D09E3-666D-4242-ABD4-B49683E8A47F}" type="slidenum">
              <a:rPr lang="en-US" smtClean="0"/>
              <a:t>‹#›</a:t>
            </a:fld>
            <a:endParaRPr lang="en-US"/>
          </a:p>
        </p:txBody>
      </p:sp>
    </p:spTree>
    <p:extLst>
      <p:ext uri="{BB962C8B-B14F-4D97-AF65-F5344CB8AC3E}">
        <p14:creationId xmlns:p14="http://schemas.microsoft.com/office/powerpoint/2010/main" val="4120624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7A9FF7-1074-3941-8E86-8BA42DB41F62}" type="datetimeFigureOut">
              <a:rPr lang="en-US" smtClean="0"/>
              <a:t>9/16/20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D09E3-666D-4242-ABD4-B49683E8A47F}" type="slidenum">
              <a:rPr lang="en-US" smtClean="0"/>
              <a:t>‹#›</a:t>
            </a:fld>
            <a:endParaRPr lang="en-US"/>
          </a:p>
        </p:txBody>
      </p:sp>
    </p:spTree>
    <p:extLst>
      <p:ext uri="{BB962C8B-B14F-4D97-AF65-F5344CB8AC3E}">
        <p14:creationId xmlns:p14="http://schemas.microsoft.com/office/powerpoint/2010/main" val="862353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D7A9FF7-1074-3941-8E86-8BA42DB41F62}" type="datetimeFigureOut">
              <a:rPr lang="en-US" smtClean="0"/>
              <a:t>9/16/20</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876D09E3-666D-4242-ABD4-B49683E8A47F}" type="slidenum">
              <a:rPr lang="en-US" smtClean="0"/>
              <a:t>‹#›</a:t>
            </a:fld>
            <a:endParaRPr lang="en-US"/>
          </a:p>
        </p:txBody>
      </p:sp>
    </p:spTree>
    <p:extLst>
      <p:ext uri="{BB962C8B-B14F-4D97-AF65-F5344CB8AC3E}">
        <p14:creationId xmlns:p14="http://schemas.microsoft.com/office/powerpoint/2010/main" val="2422847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D7A9FF7-1074-3941-8E86-8BA42DB41F62}" type="datetimeFigureOut">
              <a:rPr lang="en-US" smtClean="0"/>
              <a:t>9/16/20</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876D09E3-666D-4242-ABD4-B49683E8A47F}" type="slidenum">
              <a:rPr lang="en-US" smtClean="0"/>
              <a:t>‹#›</a:t>
            </a:fld>
            <a:endParaRPr lang="en-US"/>
          </a:p>
        </p:txBody>
      </p:sp>
    </p:spTree>
    <p:extLst>
      <p:ext uri="{BB962C8B-B14F-4D97-AF65-F5344CB8AC3E}">
        <p14:creationId xmlns:p14="http://schemas.microsoft.com/office/powerpoint/2010/main" val="15002515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C2793-17D1-4543-9535-371187AB9A72}"/>
              </a:ext>
            </a:extLst>
          </p:cNvPr>
          <p:cNvSpPr>
            <a:spLocks noGrp="1"/>
          </p:cNvSpPr>
          <p:nvPr>
            <p:ph type="ctrTitle"/>
          </p:nvPr>
        </p:nvSpPr>
        <p:spPr/>
        <p:txBody>
          <a:bodyPr>
            <a:normAutofit/>
          </a:bodyPr>
          <a:lstStyle/>
          <a:p>
            <a:r>
              <a:rPr lang="en-US" dirty="0"/>
              <a:t>The phases of the innovation process</a:t>
            </a:r>
          </a:p>
        </p:txBody>
      </p:sp>
    </p:spTree>
    <p:extLst>
      <p:ext uri="{BB962C8B-B14F-4D97-AF65-F5344CB8AC3E}">
        <p14:creationId xmlns:p14="http://schemas.microsoft.com/office/powerpoint/2010/main" val="3987803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3D56F-5335-7946-9DA5-7AB757BAE4DC}"/>
              </a:ext>
            </a:extLst>
          </p:cNvPr>
          <p:cNvSpPr>
            <a:spLocks noGrp="1"/>
          </p:cNvSpPr>
          <p:nvPr>
            <p:ph type="title"/>
          </p:nvPr>
        </p:nvSpPr>
        <p:spPr/>
        <p:txBody>
          <a:bodyPr/>
          <a:lstStyle/>
          <a:p>
            <a:r>
              <a:rPr lang="en-US" dirty="0">
                <a:latin typeface="Garamond" panose="02020404030301010803" pitchFamily="18" charset="0"/>
              </a:rPr>
              <a:t>Prerequisites</a:t>
            </a:r>
          </a:p>
        </p:txBody>
      </p:sp>
      <p:sp>
        <p:nvSpPr>
          <p:cNvPr id="3" name="Content Placeholder 2">
            <a:extLst>
              <a:ext uri="{FF2B5EF4-FFF2-40B4-BE49-F238E27FC236}">
                <a16:creationId xmlns:a16="http://schemas.microsoft.com/office/drawing/2014/main" id="{AC9C44FD-EFE9-2545-B340-39D31B95781A}"/>
              </a:ext>
            </a:extLst>
          </p:cNvPr>
          <p:cNvSpPr>
            <a:spLocks noGrp="1"/>
          </p:cNvSpPr>
          <p:nvPr>
            <p:ph idx="1"/>
          </p:nvPr>
        </p:nvSpPr>
        <p:spPr/>
        <p:txBody>
          <a:bodyPr>
            <a:normAutofit/>
          </a:bodyPr>
          <a:lstStyle/>
          <a:p>
            <a:pPr lvl="0"/>
            <a:r>
              <a:rPr lang="en-US" dirty="0">
                <a:latin typeface="Garamond" panose="02020404030301010803" pitchFamily="18" charset="0"/>
              </a:rPr>
              <a:t>Each institution should establish its Innovation Office. If not feasible, appoint an innovation Officer within the Student’s Office. This person is exclusively in charge of the innovation process at the institution and serves as the focal point for innovation-related issues.</a:t>
            </a:r>
          </a:p>
          <a:p>
            <a:pPr lvl="0"/>
            <a:r>
              <a:rPr lang="en-US" dirty="0">
                <a:latin typeface="Garamond" panose="02020404030301010803" pitchFamily="18" charset="0"/>
              </a:rPr>
              <a:t>SMAHPC drafts a template in which criteria regarding the submission of an idea is specified. Each institution shall acquire a copy of the template (check also EYE) templates.</a:t>
            </a:r>
          </a:p>
          <a:p>
            <a:pPr lvl="0"/>
            <a:r>
              <a:rPr lang="en-US" dirty="0">
                <a:latin typeface="Garamond" panose="02020404030301010803" pitchFamily="18" charset="0"/>
              </a:rPr>
              <a:t>Regardless of the phase, the applicant should be ensured of full confidentiality once submitting their business ideas. It should reflect on an NDA signed by the applicant and the person representing the institution. SMAPHC team should outline NDA within the course of the project.</a:t>
            </a:r>
          </a:p>
          <a:p>
            <a:endParaRPr lang="en-US" dirty="0">
              <a:latin typeface="Garamond" panose="02020404030301010803" pitchFamily="18" charset="0"/>
            </a:endParaRPr>
          </a:p>
        </p:txBody>
      </p:sp>
    </p:spTree>
    <p:extLst>
      <p:ext uri="{BB962C8B-B14F-4D97-AF65-F5344CB8AC3E}">
        <p14:creationId xmlns:p14="http://schemas.microsoft.com/office/powerpoint/2010/main" val="3435043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723C3-4FFD-1C4C-A403-5694A518FCDB}"/>
              </a:ext>
            </a:extLst>
          </p:cNvPr>
          <p:cNvSpPr>
            <a:spLocks noGrp="1"/>
          </p:cNvSpPr>
          <p:nvPr>
            <p:ph type="title"/>
          </p:nvPr>
        </p:nvSpPr>
        <p:spPr/>
        <p:txBody>
          <a:bodyPr/>
          <a:lstStyle/>
          <a:p>
            <a:r>
              <a:rPr lang="en-US" b="1" dirty="0">
                <a:latin typeface="Garamond" panose="02020404030301010803" pitchFamily="18" charset="0"/>
              </a:rPr>
              <a:t>1. Idea Conception</a:t>
            </a:r>
            <a:endParaRPr lang="en-US" dirty="0">
              <a:latin typeface="Garamond" panose="02020404030301010803" pitchFamily="18" charset="0"/>
            </a:endParaRPr>
          </a:p>
        </p:txBody>
      </p:sp>
      <p:sp>
        <p:nvSpPr>
          <p:cNvPr id="3" name="Content Placeholder 2">
            <a:extLst>
              <a:ext uri="{FF2B5EF4-FFF2-40B4-BE49-F238E27FC236}">
                <a16:creationId xmlns:a16="http://schemas.microsoft.com/office/drawing/2014/main" id="{CBBFDB8A-7556-9642-921B-8B7124EBDEBE}"/>
              </a:ext>
            </a:extLst>
          </p:cNvPr>
          <p:cNvSpPr>
            <a:spLocks noGrp="1"/>
          </p:cNvSpPr>
          <p:nvPr>
            <p:ph idx="1"/>
          </p:nvPr>
        </p:nvSpPr>
        <p:spPr/>
        <p:txBody>
          <a:bodyPr/>
          <a:lstStyle/>
          <a:p>
            <a:pPr>
              <a:buFont typeface="Courier New" panose="02070309020205020404" pitchFamily="49" charset="0"/>
              <a:buChar char="o"/>
            </a:pPr>
            <a:r>
              <a:rPr lang="en-US" dirty="0">
                <a:latin typeface="Garamond" panose="02020404030301010803" pitchFamily="18" charset="0"/>
              </a:rPr>
              <a:t>This phase is the first one of a possible detailed business idea/plan. The applicant has an initial idea, which he/she submits to the Innovation Officer.</a:t>
            </a:r>
          </a:p>
          <a:p>
            <a:pPr>
              <a:buFont typeface="Courier New" panose="02070309020205020404" pitchFamily="49" charset="0"/>
              <a:buChar char="o"/>
            </a:pPr>
            <a:r>
              <a:rPr lang="en-US" dirty="0">
                <a:latin typeface="Garamond" panose="02020404030301010803" pitchFamily="18" charset="0"/>
              </a:rPr>
              <a:t>The Innovation Officer is responsible for ensuring the safe depositing of all ideas in physical as well as virtual means</a:t>
            </a:r>
          </a:p>
          <a:p>
            <a:pPr>
              <a:buFont typeface="Courier New" panose="02070309020205020404" pitchFamily="49" charset="0"/>
              <a:buChar char="o"/>
            </a:pPr>
            <a:r>
              <a:rPr lang="en-US" dirty="0">
                <a:latin typeface="Garamond" panose="02020404030301010803" pitchFamily="18" charset="0"/>
              </a:rPr>
              <a:t>Jointly with the supportive staff who are professional experts in the field of innovation or similar, the Innovation Officer does the first screening of the concept idea submitted by the applicant.</a:t>
            </a:r>
          </a:p>
          <a:p>
            <a:endParaRPr lang="en-US" dirty="0">
              <a:latin typeface="Garamond" panose="02020404030301010803" pitchFamily="18" charset="0"/>
            </a:endParaRPr>
          </a:p>
          <a:p>
            <a:endParaRPr lang="en-US" dirty="0">
              <a:latin typeface="Garamond" panose="02020404030301010803" pitchFamily="18" charset="0"/>
            </a:endParaRPr>
          </a:p>
        </p:txBody>
      </p:sp>
    </p:spTree>
    <p:extLst>
      <p:ext uri="{BB962C8B-B14F-4D97-AF65-F5344CB8AC3E}">
        <p14:creationId xmlns:p14="http://schemas.microsoft.com/office/powerpoint/2010/main" val="3673214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29D62-AE1D-1241-A1E5-2EF5FF4249CA}"/>
              </a:ext>
            </a:extLst>
          </p:cNvPr>
          <p:cNvSpPr>
            <a:spLocks noGrp="1"/>
          </p:cNvSpPr>
          <p:nvPr>
            <p:ph type="title"/>
          </p:nvPr>
        </p:nvSpPr>
        <p:spPr/>
        <p:txBody>
          <a:bodyPr/>
          <a:lstStyle/>
          <a:p>
            <a:r>
              <a:rPr lang="en-US" b="1" dirty="0">
                <a:latin typeface="Garamond" panose="02020404030301010803" pitchFamily="18" charset="0"/>
              </a:rPr>
              <a:t>2.Development</a:t>
            </a:r>
            <a:br>
              <a:rPr lang="en-US" b="1" dirty="0">
                <a:latin typeface="Garamond" panose="02020404030301010803" pitchFamily="18" charset="0"/>
              </a:rPr>
            </a:br>
            <a:endParaRPr lang="en-US" b="1" dirty="0">
              <a:latin typeface="Garamond" panose="02020404030301010803" pitchFamily="18" charset="0"/>
            </a:endParaRPr>
          </a:p>
        </p:txBody>
      </p:sp>
      <p:sp>
        <p:nvSpPr>
          <p:cNvPr id="3" name="Content Placeholder 2">
            <a:extLst>
              <a:ext uri="{FF2B5EF4-FFF2-40B4-BE49-F238E27FC236}">
                <a16:creationId xmlns:a16="http://schemas.microsoft.com/office/drawing/2014/main" id="{2D6A4E0B-1875-E545-945A-434C449FD065}"/>
              </a:ext>
            </a:extLst>
          </p:cNvPr>
          <p:cNvSpPr>
            <a:spLocks noGrp="1"/>
          </p:cNvSpPr>
          <p:nvPr>
            <p:ph idx="1"/>
          </p:nvPr>
        </p:nvSpPr>
        <p:spPr/>
        <p:txBody>
          <a:bodyPr>
            <a:normAutofit/>
          </a:bodyPr>
          <a:lstStyle/>
          <a:p>
            <a:pPr>
              <a:buFont typeface="Courier New" panose="02070309020205020404" pitchFamily="49" charset="0"/>
              <a:buChar char="o"/>
            </a:pPr>
            <a:r>
              <a:rPr lang="en-US" dirty="0">
                <a:latin typeface="Garamond" panose="02020404030301010803" pitchFamily="18" charset="0"/>
              </a:rPr>
              <a:t> After the first screening upon an open discussion, a mentor is appointed for the respective applicant based on the field of expertise and availability.</a:t>
            </a:r>
          </a:p>
          <a:p>
            <a:pPr>
              <a:buFont typeface="Courier New" panose="02070309020205020404" pitchFamily="49" charset="0"/>
              <a:buChar char="o"/>
            </a:pPr>
            <a:r>
              <a:rPr lang="en-US" dirty="0">
                <a:latin typeface="Garamond" panose="02020404030301010803" pitchFamily="18" charset="0"/>
              </a:rPr>
              <a:t> The student is informed via email/phone regarding the news and the next expected steps. However, it does not mean that his/her idea is fully conceptualized or ready for possible support. It is nevertheless, the first step towards possible support of the respective idea.</a:t>
            </a:r>
          </a:p>
          <a:p>
            <a:pPr>
              <a:buFont typeface="Courier New" panose="02070309020205020404" pitchFamily="49" charset="0"/>
              <a:buChar char="o"/>
            </a:pPr>
            <a:r>
              <a:rPr lang="en-US" dirty="0">
                <a:latin typeface="Garamond" panose="02020404030301010803" pitchFamily="18" charset="0"/>
              </a:rPr>
              <a:t> For a reasonable timeline, the mentor and the mentee meet regularly over months to develop in more detail the initial idea. During this time, the mentee is expected to acquire new business skills.</a:t>
            </a:r>
          </a:p>
          <a:p>
            <a:pPr>
              <a:buFont typeface="Courier New" panose="02070309020205020404" pitchFamily="49" charset="0"/>
              <a:buChar char="o"/>
            </a:pPr>
            <a:r>
              <a:rPr lang="en-US" dirty="0">
                <a:latin typeface="Garamond" panose="02020404030301010803" pitchFamily="18" charset="0"/>
              </a:rPr>
              <a:t> The mentor should set a deadline for the final submission of the draft.</a:t>
            </a:r>
          </a:p>
          <a:p>
            <a:endParaRPr lang="en-US" dirty="0">
              <a:latin typeface="Garamond" panose="02020404030301010803" pitchFamily="18" charset="0"/>
            </a:endParaRPr>
          </a:p>
        </p:txBody>
      </p:sp>
    </p:spTree>
    <p:extLst>
      <p:ext uri="{BB962C8B-B14F-4D97-AF65-F5344CB8AC3E}">
        <p14:creationId xmlns:p14="http://schemas.microsoft.com/office/powerpoint/2010/main" val="3135772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67769-57C8-954A-BBCC-04FD306E2FAF}"/>
              </a:ext>
            </a:extLst>
          </p:cNvPr>
          <p:cNvSpPr>
            <a:spLocks noGrp="1"/>
          </p:cNvSpPr>
          <p:nvPr>
            <p:ph type="title"/>
          </p:nvPr>
        </p:nvSpPr>
        <p:spPr/>
        <p:txBody>
          <a:bodyPr/>
          <a:lstStyle/>
          <a:p>
            <a:r>
              <a:rPr lang="en-US" b="1" dirty="0">
                <a:latin typeface="Garamond" panose="02020404030301010803" pitchFamily="18" charset="0"/>
              </a:rPr>
              <a:t>3. Selection</a:t>
            </a:r>
          </a:p>
        </p:txBody>
      </p:sp>
      <p:sp>
        <p:nvSpPr>
          <p:cNvPr id="3" name="Content Placeholder 2">
            <a:extLst>
              <a:ext uri="{FF2B5EF4-FFF2-40B4-BE49-F238E27FC236}">
                <a16:creationId xmlns:a16="http://schemas.microsoft.com/office/drawing/2014/main" id="{D18F8DC8-3E2E-D942-839B-9D9479A3F025}"/>
              </a:ext>
            </a:extLst>
          </p:cNvPr>
          <p:cNvSpPr>
            <a:spLocks noGrp="1"/>
          </p:cNvSpPr>
          <p:nvPr>
            <p:ph idx="1"/>
          </p:nvPr>
        </p:nvSpPr>
        <p:spPr/>
        <p:txBody>
          <a:bodyPr/>
          <a:lstStyle/>
          <a:p>
            <a:r>
              <a:rPr lang="en-US" dirty="0">
                <a:latin typeface="Garamond" panose="02020404030301010803" pitchFamily="18" charset="0"/>
              </a:rPr>
              <a:t>The group of experts within the institution meet before the Innovation Day to discuss all of the business ideas that have been fully developed. Depending on the number of applications and their quality, top ideas are selected for short pitching in front of the Joint Venture on the Innovation Day</a:t>
            </a:r>
          </a:p>
          <a:p>
            <a:endParaRPr lang="en-US" dirty="0">
              <a:latin typeface="Garamond" panose="02020404030301010803" pitchFamily="18" charset="0"/>
            </a:endParaRPr>
          </a:p>
        </p:txBody>
      </p:sp>
    </p:spTree>
    <p:extLst>
      <p:ext uri="{BB962C8B-B14F-4D97-AF65-F5344CB8AC3E}">
        <p14:creationId xmlns:p14="http://schemas.microsoft.com/office/powerpoint/2010/main" val="56065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AA24F-C18F-2F40-8066-E2CE1FC25DD0}"/>
              </a:ext>
            </a:extLst>
          </p:cNvPr>
          <p:cNvSpPr>
            <a:spLocks noGrp="1"/>
          </p:cNvSpPr>
          <p:nvPr>
            <p:ph type="title"/>
          </p:nvPr>
        </p:nvSpPr>
        <p:spPr/>
        <p:txBody>
          <a:bodyPr/>
          <a:lstStyle/>
          <a:p>
            <a:r>
              <a:rPr lang="en-US" b="1" dirty="0">
                <a:latin typeface="Garamond" panose="02020404030301010803" pitchFamily="18" charset="0"/>
              </a:rPr>
              <a:t>4. Support</a:t>
            </a:r>
          </a:p>
        </p:txBody>
      </p:sp>
      <p:sp>
        <p:nvSpPr>
          <p:cNvPr id="3" name="Content Placeholder 2">
            <a:extLst>
              <a:ext uri="{FF2B5EF4-FFF2-40B4-BE49-F238E27FC236}">
                <a16:creationId xmlns:a16="http://schemas.microsoft.com/office/drawing/2014/main" id="{67B591FB-943E-2441-8232-9714BB488A29}"/>
              </a:ext>
            </a:extLst>
          </p:cNvPr>
          <p:cNvSpPr>
            <a:spLocks noGrp="1"/>
          </p:cNvSpPr>
          <p:nvPr>
            <p:ph idx="1"/>
          </p:nvPr>
        </p:nvSpPr>
        <p:spPr/>
        <p:txBody>
          <a:bodyPr/>
          <a:lstStyle/>
          <a:p>
            <a:r>
              <a:rPr lang="en-US" dirty="0">
                <a:latin typeface="Garamond" panose="02020404030301010803" pitchFamily="18" charset="0"/>
              </a:rPr>
              <a:t>Top ideas get the green light for pitching at the Innovation Day. Based on the availability, they have the chance to get support from the members of the Joint Venture</a:t>
            </a:r>
          </a:p>
          <a:p>
            <a:r>
              <a:rPr lang="en-US" dirty="0">
                <a:latin typeface="Garamond" panose="02020404030301010803" pitchFamily="18" charset="0"/>
              </a:rPr>
              <a:t>Students/Innovators are informed about alternative possibilities for support.</a:t>
            </a:r>
          </a:p>
          <a:p>
            <a:endParaRPr lang="en-US" dirty="0">
              <a:latin typeface="Garamond" panose="02020404030301010803" pitchFamily="18" charset="0"/>
            </a:endParaRPr>
          </a:p>
        </p:txBody>
      </p:sp>
    </p:spTree>
    <p:extLst>
      <p:ext uri="{BB962C8B-B14F-4D97-AF65-F5344CB8AC3E}">
        <p14:creationId xmlns:p14="http://schemas.microsoft.com/office/powerpoint/2010/main" val="379676634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emplate>{9F0C870D-7697-434B-B854-F9F64DD93537}tf16401369</Template>
  <TotalTime>7</TotalTime>
  <Words>457</Words>
  <Application>Microsoft Macintosh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 Light</vt:lpstr>
      <vt:lpstr>Courier New</vt:lpstr>
      <vt:lpstr>Garamond</vt:lpstr>
      <vt:lpstr>Rockwell</vt:lpstr>
      <vt:lpstr>Wingdings</vt:lpstr>
      <vt:lpstr>Atlas</vt:lpstr>
      <vt:lpstr>The phases of the innovation process</vt:lpstr>
      <vt:lpstr>Prerequisites</vt:lpstr>
      <vt:lpstr>1. Idea Conception</vt:lpstr>
      <vt:lpstr>2.Development </vt:lpstr>
      <vt:lpstr>3. Selection</vt:lpstr>
      <vt:lpstr>4.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phases of innovation process</dc:title>
  <dc:creator>Microsoft Office User</dc:creator>
  <cp:lastModifiedBy>Microsoft Office User</cp:lastModifiedBy>
  <cp:revision>2</cp:revision>
  <dcterms:created xsi:type="dcterms:W3CDTF">2020-09-16T18:40:07Z</dcterms:created>
  <dcterms:modified xsi:type="dcterms:W3CDTF">2020-09-16T18:47:57Z</dcterms:modified>
</cp:coreProperties>
</file>