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8a59153e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8a59153e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8ac47e4e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8ac47e4e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8ac47e4e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8ac47e4e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8ac47e4e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8ac47e4e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8ac47e4e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8ac47e4e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8ac47e4e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8ac47e4e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8a59153e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8a59153e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8ac47e4ea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8ac47e4e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8ac47e4ea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8ac47e4e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8ac47e4ea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8ac47e4e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8ac47e4e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8ac47e4e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 Reflective Webinar no 2 in Prishtina WP2 and WP 3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2834125"/>
            <a:ext cx="8520600" cy="12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Prishtina</a:t>
            </a:r>
            <a:endParaRPr sz="2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595959"/>
                </a:solidFill>
              </a:rPr>
              <a:t>16.09.2020</a:t>
            </a:r>
            <a:endParaRPr i="1" sz="1800">
              <a:solidFill>
                <a:srgbClr val="595959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Team discussions 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2475"/>
            <a:ext cx="8520600" cy="31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" sz="900">
                <a:solidFill>
                  <a:schemeClr val="dk1"/>
                </a:solidFill>
              </a:rPr>
              <a:t>Collaborative learning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" sz="900">
                <a:solidFill>
                  <a:schemeClr val="dk1"/>
                </a:solidFill>
              </a:rPr>
              <a:t>Disadvantages</a:t>
            </a:r>
            <a:r>
              <a:rPr lang="en" sz="900">
                <a:solidFill>
                  <a:schemeClr val="dk1"/>
                </a:solidFill>
              </a:rPr>
              <a:t> </a:t>
            </a:r>
            <a:endParaRPr sz="900">
              <a:solidFill>
                <a:schemeClr val="dk1"/>
              </a:solidFill>
            </a:endParaRPr>
          </a:p>
          <a:p>
            <a:pPr indent="-28575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-"/>
            </a:pPr>
            <a:r>
              <a:rPr lang="en" sz="900">
                <a:solidFill>
                  <a:schemeClr val="dk1"/>
                </a:solidFill>
              </a:rPr>
              <a:t>requires face-to-face contact</a:t>
            </a:r>
            <a:endParaRPr sz="9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</a:t>
            </a:r>
            <a:r>
              <a:rPr lang="en" sz="500">
                <a:solidFill>
                  <a:schemeClr val="dk1"/>
                </a:solidFill>
              </a:rPr>
              <a:t>        </a:t>
            </a:r>
            <a:r>
              <a:rPr lang="en" sz="900">
                <a:solidFill>
                  <a:schemeClr val="dk1"/>
                </a:solidFill>
              </a:rPr>
              <a:t>technical issues</a:t>
            </a:r>
            <a:endParaRPr sz="9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</a:t>
            </a:r>
            <a:r>
              <a:rPr lang="en" sz="500">
                <a:solidFill>
                  <a:schemeClr val="dk1"/>
                </a:solidFill>
              </a:rPr>
              <a:t>        </a:t>
            </a:r>
            <a:r>
              <a:rPr lang="en" sz="900">
                <a:solidFill>
                  <a:schemeClr val="dk1"/>
                </a:solidFill>
              </a:rPr>
              <a:t>participation was not sufficient by all students</a:t>
            </a:r>
            <a:endParaRPr sz="9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-</a:t>
            </a:r>
            <a:r>
              <a:rPr lang="en" sz="500">
                <a:solidFill>
                  <a:schemeClr val="dk1"/>
                </a:solidFill>
              </a:rPr>
              <a:t>        </a:t>
            </a:r>
            <a:r>
              <a:rPr lang="en" sz="900">
                <a:solidFill>
                  <a:schemeClr val="dk1"/>
                </a:solidFill>
              </a:rPr>
              <a:t>involvement of students was more difficult </a:t>
            </a:r>
            <a:endParaRPr sz="9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-     it requires more preparation from the teacher</a:t>
            </a:r>
            <a:endParaRPr sz="9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Advantages </a:t>
            </a:r>
            <a:endParaRPr sz="900">
              <a:solidFill>
                <a:schemeClr val="dk1"/>
              </a:solidFill>
            </a:endParaRPr>
          </a:p>
          <a:p>
            <a:pPr indent="-285750" lvl="0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-"/>
            </a:pPr>
            <a:r>
              <a:rPr lang="en" sz="900">
                <a:solidFill>
                  <a:schemeClr val="dk1"/>
                </a:solidFill>
              </a:rPr>
              <a:t>Sharing of learning materials was much easier </a:t>
            </a:r>
            <a:endParaRPr sz="900">
              <a:solidFill>
                <a:schemeClr val="dk1"/>
              </a:solidFill>
            </a:endParaRPr>
          </a:p>
          <a:p>
            <a:pPr indent="-28575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-"/>
            </a:pPr>
            <a:r>
              <a:rPr lang="en" sz="900">
                <a:solidFill>
                  <a:schemeClr val="dk1"/>
                </a:solidFill>
              </a:rPr>
              <a:t>Visualization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2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Priority areas for future engagement (support of partners)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/>
              <a:t>Additional discussion/</a:t>
            </a:r>
            <a:r>
              <a:rPr lang="en" sz="1000"/>
              <a:t>training</a:t>
            </a:r>
            <a:r>
              <a:rPr lang="en" sz="1000"/>
              <a:t>/study visit/support for validating the understanding about the pedagogical approaches and their linkage with the aims and expected outcomes of the courses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AutoNum type="alphaLcPeriod"/>
            </a:pPr>
            <a:r>
              <a:rPr lang="en" sz="1000"/>
              <a:t>Additional literature, learning videos are very helpful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AutoNum type="alphaLcPeriod"/>
            </a:pPr>
            <a:r>
              <a:rPr lang="en" sz="1000"/>
              <a:t>The need for adapting the new </a:t>
            </a:r>
            <a:r>
              <a:rPr lang="en" sz="1000"/>
              <a:t>knowledge/content and choosing the most relevant pedagogical approach for deciding HOW to teach/learn about them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AutoNum type="alphaLcPeriod"/>
            </a:pPr>
            <a:r>
              <a:rPr b="1" lang="en" sz="1000" u="sng"/>
              <a:t>To build reflective skills among students and staff, needed to take more of ownership of the learning process</a:t>
            </a:r>
            <a:endParaRPr b="1" sz="1000" u="sng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AutoNum type="romanLcPeriod"/>
            </a:pPr>
            <a:r>
              <a:rPr b="1" lang="en" sz="1000" u="sng"/>
              <a:t>Time-consuming and continues reflection</a:t>
            </a:r>
            <a:r>
              <a:rPr lang="en" sz="1000"/>
              <a:t> 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AutoNum type="romanLcPeriod"/>
            </a:pPr>
            <a:r>
              <a:rPr lang="en" sz="1000"/>
              <a:t>Experimenting and learning as indefinite process 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/>
              <a:t>Further investment on supporting the key teachers and students for developing same competences among others in Kosovo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/>
              <a:t>Additional training for teachers on the GAS approach and ICF approach - </a:t>
            </a:r>
            <a:r>
              <a:rPr lang="en" sz="1000"/>
              <a:t>Reviewing and validating the templates for Diagnosis and Goal Treatment Plan in line with the ICF and GAS approach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AutoNum type="alphaLcPeriod"/>
            </a:pPr>
            <a:r>
              <a:rPr lang="en" sz="1000"/>
              <a:t>What you learn?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/>
              <a:t>Pedagogy approach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AutoNum type="alphaLcPeriod"/>
            </a:pPr>
            <a:r>
              <a:rPr lang="en" sz="1000"/>
              <a:t>How you learn!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/>
              <a:t>Translation of relevant materials in Albanians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2994175" y="445025"/>
            <a:ext cx="315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4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Agenda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45750" y="11030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Reflection about WP3 in terms of: 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Part 1</a:t>
            </a:r>
            <a:endParaRPr sz="1800">
              <a:solidFill>
                <a:srgbClr val="595959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Experiences, 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Successful Practices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Part 2</a:t>
            </a:r>
            <a:endParaRPr sz="1800">
              <a:solidFill>
                <a:srgbClr val="595959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Challenges 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Part 3</a:t>
            </a:r>
            <a:endParaRPr sz="1800">
              <a:solidFill>
                <a:srgbClr val="595959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Priority Needs - Areas of Support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Part 1 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Experiences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Successful Practices</a:t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Experiences and successful practices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897725"/>
            <a:ext cx="8520600" cy="39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Developing Teacher’s Handbook for course planning and producing teaching material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intensive work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■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 meetings for nearly four months online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fficulties with English language faced by the inv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Developing teaching competences in modern pedagogical approaches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beneficial training program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the teacher, health/rehabilitation professional supervisors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7: Tutoring workshop in Pristina WP 2 and WP3 (Training the trainers)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Piloting of the didactic approaches and professional practices for teachers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Despite pandemic Covid-19, since June till today professionals and students have been collaborating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■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 course with limited capacities and additional preventive measures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coaching every two weeks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Sufficient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participation of staff and student of more than 7 different therapeutic disciplines 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Eagerness to learn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Experienced health and other professionals but very opened at the same time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Reflection on materials prepared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Experiences and successful practices cont.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897725"/>
            <a:ext cx="8520600" cy="39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Harmonized logic how to utilize the materials generated when co-creating the rest of the rest of content for the CPD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Experiences and successful practices cont.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897725"/>
            <a:ext cx="8520600" cy="39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Reflection on materials prepared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Teacher’s Handbook for course planning and training materials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 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Challenges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Challenges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Difficulties with English language faced by the involved teachers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of familiarity with the key concepts and pedagogical approaches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of composition of teams 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of 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opportunities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develop the 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competencies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modern pedagogical approaches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the teacher, health/rehabilitation professional supervisors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7: Tutoring workshop in Pristina WP 2 and WP3 (Training the trainers)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parts of the training program could not be implemented due to the pandemic Covid-19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Piloting of the didactic approaches and professional practices for teachers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 achieved through the provision of existing courses and simulation learning case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■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practical 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demonstrations</a:t>
            </a: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were not possible to implement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■"/>
            </a:pPr>
            <a:r>
              <a:t/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coaching every two weeks</a:t>
            </a:r>
            <a:endParaRPr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3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Priority Needs - Areas of Support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