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988bc7446e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988bc7446e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988bc7446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988bc7446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988bc7446e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988bc7446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988bc7446e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988bc7446e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988bc7446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988bc7446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988bc7446e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988bc7446e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988bc7446e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988bc7446e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988bc7446e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988bc7446e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988bc7446e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988bc7446e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988bc7446e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988bc7446e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 Reflective </a:t>
            </a:r>
            <a:r>
              <a:rPr lang="en" sz="3200"/>
              <a:t>Webinar</a:t>
            </a:r>
            <a:r>
              <a:rPr lang="en" sz="3200"/>
              <a:t> no 2 in Prishtina WP2 and WP 3</a:t>
            </a:r>
            <a:endParaRPr sz="32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128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Prishtina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/>
              <a:t>15.09.2020</a:t>
            </a:r>
            <a:endParaRPr i="1" sz="180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270452"/>
            <a:ext cx="9144000" cy="873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 rotWithShape="1">
          <a:blip r:embed="rId4">
            <a:alphaModFix/>
          </a:blip>
          <a:srcRect b="21661" l="0" r="0" t="32982"/>
          <a:stretch/>
        </p:blipFill>
        <p:spPr>
          <a:xfrm>
            <a:off x="7292950" y="202125"/>
            <a:ext cx="1539351" cy="698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 4</a:t>
            </a:r>
            <a:endParaRPr/>
          </a:p>
        </p:txBody>
      </p:sp>
      <p:sp>
        <p:nvSpPr>
          <p:cNvPr id="127" name="Google Shape;127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Priority Needs - Areas of Support</a:t>
            </a:r>
            <a:endParaRPr/>
          </a:p>
        </p:txBody>
      </p:sp>
      <p:pic>
        <p:nvPicPr>
          <p:cNvPr id="128" name="Google Shape;12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270452"/>
            <a:ext cx="9144000" cy="873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22"/>
          <p:cNvPicPr preferRelativeResize="0"/>
          <p:nvPr/>
        </p:nvPicPr>
        <p:blipFill rotWithShape="1">
          <a:blip r:embed="rId4">
            <a:alphaModFix/>
          </a:blip>
          <a:srcRect b="21661" l="0" r="0" t="32982"/>
          <a:stretch/>
        </p:blipFill>
        <p:spPr>
          <a:xfrm>
            <a:off x="7292950" y="202125"/>
            <a:ext cx="1539351" cy="698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270452"/>
            <a:ext cx="9144000" cy="873045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/>
              <a:t>Priority areas for future engagement (support of partners)</a:t>
            </a:r>
            <a:endParaRPr sz="2300"/>
          </a:p>
        </p:txBody>
      </p:sp>
      <p:sp>
        <p:nvSpPr>
          <p:cNvPr id="136" name="Google Shape;136;p23"/>
          <p:cNvSpPr txBox="1"/>
          <p:nvPr>
            <p:ph idx="1" type="body"/>
          </p:nvPr>
        </p:nvSpPr>
        <p:spPr>
          <a:xfrm>
            <a:off x="311700" y="1050325"/>
            <a:ext cx="8520600" cy="351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AutoNum type="arabicPeriod"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Greater involvement of Kosovo partners for identifying their capacities and needs based on which the EU partners could design their support 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AutoNum type="arabicPeriod"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Greater leadership from the leading partners 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AutoNum type="arabicPeriod"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Greater </a:t>
            </a: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responsiveness</a:t>
            </a: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from the supporting partners 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AutoNum type="arabicPeriod"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GDPR rule implementation 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AutoNum type="alphaLcPeriod"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letter of consent must be signed by all the participating staff and students and sent to Rreze (Student Center C</a:t>
            </a: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oordinator</a:t>
            </a: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AutoNum type="arabicPeriod"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Finalization of the Business Plan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AutoNum type="alphaLcPeriod"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Key component of the Sustainability Plan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AutoNum type="arabicPeriod"/>
            </a:pPr>
            <a:r>
              <a:rPr lang="en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Completion </a:t>
            </a:r>
            <a:r>
              <a:rPr lang="en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Establishing the Joint Venture Group and Industry Advisory Board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AutoNum type="arabicPeriod"/>
            </a:pPr>
            <a:r>
              <a:rPr lang="en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Installation of the recently purchased equipment, followed by their integration online between Kosovo and EU partners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AutoNum type="arabicPeriod"/>
            </a:pPr>
            <a:r>
              <a:rPr lang="en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Development and functionalization of the Digital Platform of the Patient Data Management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AutoNum type="alphaLcPeriod"/>
            </a:pPr>
            <a:r>
              <a:rPr lang="en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Each partner must appoint one representative on the Commission who will monitor the process of development and validate the work performed by the hired external company - the HC representative is Bernard Tahirbegolli (Medical) and Dardan Beqiri (IT)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AutoNum type="alphaLcPeriod"/>
            </a:pPr>
            <a:r>
              <a:rPr lang="en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experts preferred, but Health experts are accepted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AutoNum type="arabicPeriod"/>
            </a:pPr>
            <a:r>
              <a:rPr lang="en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Each partner must confirm the space and equipment that can be made available for the implementation of the SMAHPC Center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AutoNum type="arabicPeriod"/>
            </a:pPr>
            <a:r>
              <a:rPr lang="en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Increase the number of confirmed partners in the IAG and JVG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AutoNum type="arabicPeriod"/>
            </a:pPr>
            <a:r>
              <a:rPr lang="en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Organising the Open day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7" name="Google Shape;137;p23"/>
          <p:cNvPicPr preferRelativeResize="0"/>
          <p:nvPr/>
        </p:nvPicPr>
        <p:blipFill rotWithShape="1">
          <a:blip r:embed="rId4">
            <a:alphaModFix/>
          </a:blip>
          <a:srcRect b="21661" l="0" r="0" t="32982"/>
          <a:stretch/>
        </p:blipFill>
        <p:spPr>
          <a:xfrm>
            <a:off x="7292950" y="202125"/>
            <a:ext cx="1539351" cy="698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</a:t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270452"/>
            <a:ext cx="9144000" cy="873045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245750" y="11030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Reflection about </a:t>
            </a:r>
            <a:r>
              <a:rPr lang="en"/>
              <a:t>WP2 in terms of: 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Part 1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Experiences,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Successful Practices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Part 2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Reflection on materials prepared for the SMAHPC Center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Utilization of </a:t>
            </a:r>
            <a:r>
              <a:rPr lang="en"/>
              <a:t>Environment or Premises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Part 3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Challenges</a:t>
            </a:r>
            <a:r>
              <a:rPr lang="en"/>
              <a:t>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Part 4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Priority </a:t>
            </a:r>
            <a:r>
              <a:rPr lang="en"/>
              <a:t>Needs - Areas of Support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5" name="Google Shape;65;p14"/>
          <p:cNvPicPr preferRelativeResize="0"/>
          <p:nvPr/>
        </p:nvPicPr>
        <p:blipFill rotWithShape="1">
          <a:blip r:embed="rId4">
            <a:alphaModFix/>
          </a:blip>
          <a:srcRect b="21661" l="0" r="0" t="32982"/>
          <a:stretch/>
        </p:blipFill>
        <p:spPr>
          <a:xfrm>
            <a:off x="7292950" y="202125"/>
            <a:ext cx="1539351" cy="698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 1 </a:t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Experiences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Successful Practices</a:t>
            </a:r>
            <a:endParaRPr/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270452"/>
            <a:ext cx="9144000" cy="873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5"/>
          <p:cNvPicPr preferRelativeResize="0"/>
          <p:nvPr/>
        </p:nvPicPr>
        <p:blipFill rotWithShape="1">
          <a:blip r:embed="rId4">
            <a:alphaModFix/>
          </a:blip>
          <a:srcRect b="21661" l="0" r="0" t="32982"/>
          <a:stretch/>
        </p:blipFill>
        <p:spPr>
          <a:xfrm>
            <a:off x="7292950" y="202125"/>
            <a:ext cx="1539351" cy="698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270452"/>
            <a:ext cx="9144000" cy="873045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Experiences and successful practices</a:t>
            </a:r>
            <a:endParaRPr/>
          </a:p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311700" y="864700"/>
            <a:ext cx="8520600" cy="42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Times New Roman"/>
              <a:buChar char="●"/>
            </a:pP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Online Workshop - good change to get familiar with the details of this WP/Project</a:t>
            </a:r>
            <a:endParaRPr sz="1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Times New Roman"/>
              <a:buChar char="●"/>
            </a:pP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Mobility 2: Study visit in Helsinki - </a:t>
            </a:r>
            <a:endParaRPr sz="1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Times New Roman"/>
              <a:buChar char="○"/>
            </a:pP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fantastic opportunity to experience the work between staff and students while serving their </a:t>
            </a: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clients</a:t>
            </a: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as part of their teaching and competence development process;</a:t>
            </a:r>
            <a:endParaRPr sz="1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Times New Roman"/>
              <a:buChar char="○"/>
            </a:pP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Learned about the </a:t>
            </a: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importance</a:t>
            </a: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integrating the phase of reflection during the process of teaching, as it provides the </a:t>
            </a: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opportunity</a:t>
            </a: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 validate the students’ understanding and </a:t>
            </a: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knowledge</a:t>
            </a: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gained while participating in the lectures and/or demonstration  </a:t>
            </a:r>
            <a:endParaRPr sz="1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Times New Roman"/>
              <a:buChar char="○"/>
            </a:pP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Experienced the virtual technology and its usage for </a:t>
            </a: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delivering</a:t>
            </a: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various allied health services </a:t>
            </a:r>
            <a:endParaRPr sz="1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Times New Roman"/>
              <a:buChar char="○"/>
            </a:pP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Experienced the collaboration at the Positia Center</a:t>
            </a:r>
            <a:endParaRPr sz="1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Times New Roman"/>
              <a:buChar char="●"/>
            </a:pP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Mobility 3: Study visit in Manisa</a:t>
            </a:r>
            <a:endParaRPr sz="1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Times New Roman"/>
              <a:buChar char="○"/>
            </a:pP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Different health center - by model mono-</a:t>
            </a: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disciplinary</a:t>
            </a: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based with high potential to convert their model to the </a:t>
            </a: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multidisciplinary</a:t>
            </a: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one. </a:t>
            </a:r>
            <a:endParaRPr sz="1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Times New Roman"/>
              <a:buChar char="○"/>
            </a:pP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Linkage between theoretical and </a:t>
            </a: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practical</a:t>
            </a: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learning through the public health center</a:t>
            </a:r>
            <a:endParaRPr sz="1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Times New Roman"/>
              <a:buChar char="●"/>
            </a:pP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Working Model of a Multidisciplinary Allied Health Practice Centre</a:t>
            </a:r>
            <a:endParaRPr sz="1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Times New Roman"/>
              <a:buChar char="○"/>
            </a:pP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Different similar models witnessed during the study visits, helped the Kosovo teams to co-create a new one pertinent to their context and capacities </a:t>
            </a:r>
            <a:endParaRPr sz="1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Times New Roman"/>
              <a:buChar char="○"/>
            </a:pP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clear protocol outlining the means by which this centre operates has been produced, </a:t>
            </a:r>
            <a:endParaRPr sz="1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Times New Roman"/>
              <a:buChar char="○"/>
            </a:pP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a document outlining the standards of operation.  </a:t>
            </a:r>
            <a:endParaRPr sz="1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Times New Roman"/>
              <a:buChar char="○"/>
            </a:pP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Organisation chart (Organogram) has been produced which outlines the management and operational structure of the centre</a:t>
            </a:r>
            <a:endParaRPr sz="1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Times New Roman"/>
              <a:buChar char="○"/>
            </a:pP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 equipment procurement list </a:t>
            </a:r>
            <a:endParaRPr sz="1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Times New Roman"/>
              <a:buChar char="○"/>
            </a:pP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Job descriptions written in Albanian and English, for the students and staff (licensed professionals), who are foreseen to run the centre</a:t>
            </a:r>
            <a:endParaRPr sz="1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11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 New Roman"/>
              <a:buChar char="○"/>
            </a:pP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Development of draft templates in line with the ICF and GAS to be used while collaborating in the Center</a:t>
            </a:r>
            <a:endParaRPr b="1" sz="1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1" name="Google Shape;81;p16"/>
          <p:cNvPicPr preferRelativeResize="0"/>
          <p:nvPr/>
        </p:nvPicPr>
        <p:blipFill rotWithShape="1">
          <a:blip r:embed="rId4">
            <a:alphaModFix/>
          </a:blip>
          <a:srcRect b="21661" l="0" r="0" t="32982"/>
          <a:stretch/>
        </p:blipFill>
        <p:spPr>
          <a:xfrm>
            <a:off x="7292950" y="202125"/>
            <a:ext cx="1539351" cy="698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Experiences and successful practices cont.</a:t>
            </a:r>
            <a:endParaRPr/>
          </a:p>
        </p:txBody>
      </p:sp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311700" y="940900"/>
            <a:ext cx="8520600" cy="362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Char char="●"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Establishing the Joint Venture Group and Industry Advisory Board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Char char="○"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Relatively new topic and concept, especially when it comes to the Joint Venture Group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Char char="○"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Successful practices were presented during the study visits in Metropolia and the Technology in Manisa 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Char char="○"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Untapped opportunities in Kosovo and region, especially when international network is available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Char char="○"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Completed paperwork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Times New Roman"/>
              <a:buChar char="●"/>
            </a:pP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Piloting of the model</a:t>
            </a:r>
            <a:endParaRPr sz="1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Times New Roman"/>
              <a:buChar char="○"/>
            </a:pP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Online instead of in-person format - additional experience gained while working </a:t>
            </a:r>
            <a:endParaRPr sz="1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Times New Roman"/>
              <a:buChar char="○"/>
            </a:pP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Simulation learning cases were utilized</a:t>
            </a:r>
            <a:endParaRPr sz="1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Times New Roman"/>
              <a:buChar char="○"/>
            </a:pP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Very high involvement of students (above 150) and staff in all stages of work</a:t>
            </a:r>
            <a:endParaRPr sz="1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Times New Roman"/>
              <a:buChar char="●"/>
            </a:pP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Evaluation and adjustment</a:t>
            </a:r>
            <a:endParaRPr sz="1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Times New Roman"/>
              <a:buChar char="○"/>
            </a:pP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Mobility 4: Reflective Workshop about WP 2 and WP3 in Pristina</a:t>
            </a:r>
            <a:endParaRPr sz="1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Times New Roman"/>
              <a:buChar char="○"/>
            </a:pPr>
            <a:r>
              <a:rPr b="1" lang="en" sz="120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Mobility 5: Reflective Workshop in Prishtina WP2 and WP 3</a:t>
            </a:r>
            <a:endParaRPr b="1" sz="1200">
              <a:solidFill>
                <a:schemeClr val="accent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ts val="1100"/>
              <a:buFont typeface="Times New Roman"/>
              <a:buChar char="○"/>
            </a:pPr>
            <a:r>
              <a:rPr b="1" lang="en" sz="1100">
                <a:solidFill>
                  <a:srgbClr val="4A86E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Mobility 6: Tutoring workshop in Helsinki WP 2 and WP3</a:t>
            </a:r>
            <a:endParaRPr b="1" sz="1100">
              <a:solidFill>
                <a:srgbClr val="4A86E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ts val="1100"/>
              <a:buFont typeface="Times New Roman"/>
              <a:buChar char="●"/>
            </a:pPr>
            <a:r>
              <a:rPr b="1" lang="en" sz="1100">
                <a:solidFill>
                  <a:srgbClr val="4A86E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EXTRA MOBILITY: CLUSTER MEETING IN ALBANIA (Adnan was invited by ERASMUS+ Agency)</a:t>
            </a:r>
            <a:endParaRPr b="1" sz="1100">
              <a:solidFill>
                <a:srgbClr val="4A86E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ts val="1100"/>
              <a:buFont typeface="Times New Roman"/>
              <a:buChar char="○"/>
            </a:pPr>
            <a:r>
              <a:rPr b="1" lang="en" sz="1100">
                <a:solidFill>
                  <a:srgbClr val="4A86E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great opportunity to: </a:t>
            </a:r>
            <a:endParaRPr b="1" sz="1100">
              <a:solidFill>
                <a:srgbClr val="4A86E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2" marL="1371600" rtl="0" algn="l"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ts val="1100"/>
              <a:buFont typeface="Times New Roman"/>
              <a:buChar char="■"/>
            </a:pPr>
            <a:r>
              <a:rPr b="1" lang="en" sz="1100">
                <a:solidFill>
                  <a:srgbClr val="4A86E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present our project results </a:t>
            </a:r>
            <a:endParaRPr b="1" sz="1100">
              <a:solidFill>
                <a:srgbClr val="4A86E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2" marL="1371600" rtl="0" algn="l"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ts val="1100"/>
              <a:buFont typeface="Times New Roman"/>
              <a:buChar char="■"/>
            </a:pPr>
            <a:r>
              <a:rPr b="1" lang="en" sz="1100">
                <a:solidFill>
                  <a:srgbClr val="4A86E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Network with national, </a:t>
            </a:r>
            <a:r>
              <a:rPr b="1" lang="en" sz="1100">
                <a:solidFill>
                  <a:srgbClr val="4A86E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regional</a:t>
            </a:r>
            <a:r>
              <a:rPr b="1" lang="en" sz="1100">
                <a:solidFill>
                  <a:srgbClr val="4A86E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international </a:t>
            </a:r>
            <a:r>
              <a:rPr b="1" lang="en" sz="1100">
                <a:solidFill>
                  <a:srgbClr val="4A86E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partners</a:t>
            </a:r>
            <a:r>
              <a:rPr b="1" lang="en" sz="1100">
                <a:solidFill>
                  <a:srgbClr val="4A86E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1" sz="1100">
              <a:solidFill>
                <a:srgbClr val="4A86E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8" name="Google Shape;8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270452"/>
            <a:ext cx="9144000" cy="873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7"/>
          <p:cNvPicPr preferRelativeResize="0"/>
          <p:nvPr/>
        </p:nvPicPr>
        <p:blipFill rotWithShape="1">
          <a:blip r:embed="rId4">
            <a:alphaModFix/>
          </a:blip>
          <a:srcRect b="21661" l="0" r="0" t="32982"/>
          <a:stretch/>
        </p:blipFill>
        <p:spPr>
          <a:xfrm>
            <a:off x="7292950" y="202125"/>
            <a:ext cx="1539351" cy="698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 2</a:t>
            </a:r>
            <a:endParaRPr/>
          </a:p>
        </p:txBody>
      </p:sp>
      <p:sp>
        <p:nvSpPr>
          <p:cNvPr id="95" name="Google Shape;9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Reflection on Materials Prepared for the SMAHPC Center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Utilization of Environment or Premises</a:t>
            </a:r>
            <a:endParaRPr/>
          </a:p>
        </p:txBody>
      </p:sp>
      <p:pic>
        <p:nvPicPr>
          <p:cNvPr id="96" name="Google Shape;9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270452"/>
            <a:ext cx="9144000" cy="873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8"/>
          <p:cNvPicPr preferRelativeResize="0"/>
          <p:nvPr/>
        </p:nvPicPr>
        <p:blipFill rotWithShape="1">
          <a:blip r:embed="rId4">
            <a:alphaModFix/>
          </a:blip>
          <a:srcRect b="21661" l="0" r="0" t="32982"/>
          <a:stretch/>
        </p:blipFill>
        <p:spPr>
          <a:xfrm>
            <a:off x="7292950" y="202125"/>
            <a:ext cx="1539351" cy="698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19"/>
          <p:cNvPicPr preferRelativeResize="0"/>
          <p:nvPr/>
        </p:nvPicPr>
        <p:blipFill rotWithShape="1">
          <a:blip r:embed="rId3">
            <a:alphaModFix/>
          </a:blip>
          <a:srcRect b="21661" l="0" r="0" t="32982"/>
          <a:stretch/>
        </p:blipFill>
        <p:spPr>
          <a:xfrm>
            <a:off x="7292950" y="202125"/>
            <a:ext cx="1539351" cy="698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4270452"/>
            <a:ext cx="9144000" cy="873045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9"/>
          <p:cNvSpPr txBox="1"/>
          <p:nvPr>
            <p:ph idx="1" type="body"/>
          </p:nvPr>
        </p:nvSpPr>
        <p:spPr>
          <a:xfrm>
            <a:off x="311700" y="1451150"/>
            <a:ext cx="8520600" cy="311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Space used at the premises in total 700 m2: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Students Lab: 347 m2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Additional partnership with the Heimerer Therapeutic Center LLC: </a:t>
            </a:r>
            <a:r>
              <a:rPr lang="en"/>
              <a:t>353 m2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Templates of the ICF and GAS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Diagnoses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Treatment plan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Templates of letter of consent for students, staff and clients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Templates of contract with members of IAB and JVG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Model of the SMAHPC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ToR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Organogram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Reflection on Materials Prepared for the SMAHPC Center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 3</a:t>
            </a:r>
            <a:endParaRPr/>
          </a:p>
        </p:txBody>
      </p:sp>
      <p:sp>
        <p:nvSpPr>
          <p:cNvPr id="111" name="Google Shape;111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Challenges</a:t>
            </a:r>
            <a:endParaRPr/>
          </a:p>
        </p:txBody>
      </p:sp>
      <p:pic>
        <p:nvPicPr>
          <p:cNvPr id="112" name="Google Shape;11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270452"/>
            <a:ext cx="9144000" cy="873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20"/>
          <p:cNvPicPr preferRelativeResize="0"/>
          <p:nvPr/>
        </p:nvPicPr>
        <p:blipFill rotWithShape="1">
          <a:blip r:embed="rId4">
            <a:alphaModFix/>
          </a:blip>
          <a:srcRect b="21661" l="0" r="0" t="32982"/>
          <a:stretch/>
        </p:blipFill>
        <p:spPr>
          <a:xfrm>
            <a:off x="7292950" y="202125"/>
            <a:ext cx="1539351" cy="698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Challenges</a:t>
            </a:r>
            <a:endParaRPr/>
          </a:p>
        </p:txBody>
      </p:sp>
      <p:sp>
        <p:nvSpPr>
          <p:cNvPr id="119" name="Google Shape;119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" sz="1500"/>
              <a:t>Pandemic Covid</a:t>
            </a:r>
            <a:endParaRPr sz="15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 sz="1100"/>
              <a:t>Piloting from march till june was conducted only online</a:t>
            </a:r>
            <a:endParaRPr sz="11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 sz="1100"/>
              <a:t>Practice demonstration was not possible while simulating the case study</a:t>
            </a:r>
            <a:endParaRPr sz="11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 sz="1100"/>
              <a:t>Since the teacher’s training in March 2020, the SMAHPC Operating model has been serving as a reference for the allied health professionals and students at the HC at its initial premises of the SMAHPC Center</a:t>
            </a:r>
            <a:endParaRPr sz="11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 sz="1100"/>
              <a:t>Reflective workshop for WP2 and WP3 planned to be held in June 2020, was postponed for September 2020 and converted online</a:t>
            </a:r>
            <a:endParaRPr sz="11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 sz="1100"/>
              <a:t>Collaboration in distance </a:t>
            </a:r>
            <a:r>
              <a:rPr lang="en" sz="1100"/>
              <a:t>throughout</a:t>
            </a:r>
            <a:r>
              <a:rPr lang="en" sz="1100"/>
              <a:t> the time has increased the complexity and difficulty of </a:t>
            </a:r>
            <a:r>
              <a:rPr lang="en" sz="1100"/>
              <a:t>managing</a:t>
            </a:r>
            <a:r>
              <a:rPr lang="en" sz="1100"/>
              <a:t> the overall project</a:t>
            </a:r>
            <a:endParaRPr sz="11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 sz="1100"/>
              <a:t>Some of the key staff members or their relatives have been infected - many are being exposed given the fact that they are </a:t>
            </a:r>
            <a:r>
              <a:rPr lang="en" sz="1100"/>
              <a:t>affiliated</a:t>
            </a:r>
            <a:r>
              <a:rPr lang="en" sz="1100"/>
              <a:t> with different public and private healthcare organisations in Kosovo</a:t>
            </a:r>
            <a:endParaRPr sz="1100"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 sz="1500"/>
              <a:t>Left alone - sometimes we get the feeling that we are alone in the project 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" sz="1100"/>
              <a:t>Greater leadership by the project partners’s coordinators was missing  </a:t>
            </a:r>
            <a:endParaRPr sz="1100"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 sz="1500"/>
              <a:t>Too long summer vacations in Finland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" sz="1100"/>
              <a:t>Seriously, 3 months? And they still don’t give Kosovo visa liberalization :-)</a:t>
            </a:r>
            <a:endParaRPr sz="1500"/>
          </a:p>
        </p:txBody>
      </p:sp>
      <p:pic>
        <p:nvPicPr>
          <p:cNvPr id="120" name="Google Shape;12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270452"/>
            <a:ext cx="9144000" cy="873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21"/>
          <p:cNvPicPr preferRelativeResize="0"/>
          <p:nvPr/>
        </p:nvPicPr>
        <p:blipFill rotWithShape="1">
          <a:blip r:embed="rId4">
            <a:alphaModFix/>
          </a:blip>
          <a:srcRect b="21661" l="0" r="0" t="32982"/>
          <a:stretch/>
        </p:blipFill>
        <p:spPr>
          <a:xfrm>
            <a:off x="7292950" y="202125"/>
            <a:ext cx="1539351" cy="698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