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9601200" cx="128016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24">
          <p15:clr>
            <a:srgbClr val="000000"/>
          </p15:clr>
        </p15:guide>
        <p15:guide id="2" pos="4032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0" roundtripDataSignature="AMtx7mj2RVJFNJqUht13gnW7SyhNqJVB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24" orient="horz"/>
        <p:guide pos="403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960120" y="2982597"/>
            <a:ext cx="10881360" cy="205803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1920240" y="5440680"/>
            <a:ext cx="8961120" cy="2453640"/>
          </a:xfrm>
          <a:prstGeom prst="rect">
            <a:avLst/>
          </a:prstGeom>
          <a:noFill/>
          <a:ln>
            <a:noFill/>
          </a:ln>
        </p:spPr>
        <p:txBody>
          <a:bodyPr anchorCtr="0" anchor="t" bIns="61075" lIns="122175" spcFirstLastPara="1" rIns="122175" wrap="square" tIns="61075">
            <a:normAutofit/>
          </a:bodyPr>
          <a:lstStyle>
            <a:lvl1pPr lvl="0" algn="ctr">
              <a:spcBef>
                <a:spcPts val="860"/>
              </a:spcBef>
              <a:spcAft>
                <a:spcPts val="0"/>
              </a:spcAft>
              <a:buClr>
                <a:srgbClr val="888888"/>
              </a:buClr>
              <a:buSzPts val="43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740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232626" y="-352264"/>
            <a:ext cx="6336348" cy="11521440"/>
          </a:xfrm>
          <a:prstGeom prst="rect">
            <a:avLst/>
          </a:prstGeom>
          <a:noFill/>
          <a:ln>
            <a:noFill/>
          </a:ln>
        </p:spPr>
        <p:txBody>
          <a:bodyPr anchorCtr="0" anchor="t" bIns="61075" lIns="122175" spcFirstLastPara="1" rIns="122175" wrap="square" tIns="6107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6625273" y="3040384"/>
            <a:ext cx="8192135" cy="2880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757872" y="266703"/>
            <a:ext cx="8192135" cy="8427720"/>
          </a:xfrm>
          <a:prstGeom prst="rect">
            <a:avLst/>
          </a:prstGeom>
          <a:noFill/>
          <a:ln>
            <a:noFill/>
          </a:ln>
        </p:spPr>
        <p:txBody>
          <a:bodyPr anchorCtr="0" anchor="t" bIns="61075" lIns="122175" spcFirstLastPara="1" rIns="122175" wrap="square" tIns="6107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  <a:noFill/>
          <a:ln>
            <a:noFill/>
          </a:ln>
        </p:spPr>
        <p:txBody>
          <a:bodyPr anchorCtr="0" anchor="t" bIns="61075" lIns="122175" spcFirstLastPara="1" rIns="122175" wrap="square" tIns="6107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1011239" y="6169662"/>
            <a:ext cx="10881360" cy="1906905"/>
          </a:xfrm>
          <a:prstGeom prst="rect">
            <a:avLst/>
          </a:prstGeom>
          <a:noFill/>
          <a:ln>
            <a:noFill/>
          </a:ln>
        </p:spPr>
        <p:txBody>
          <a:bodyPr anchorCtr="0" anchor="t" bIns="61075" lIns="122175" spcFirstLastPara="1" rIns="122175" wrap="square" tIns="610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Calibri"/>
              <a:buNone/>
              <a:defRPr b="1" sz="53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1011239" y="4069399"/>
            <a:ext cx="10881360" cy="2100262"/>
          </a:xfrm>
          <a:prstGeom prst="rect">
            <a:avLst/>
          </a:prstGeom>
          <a:noFill/>
          <a:ln>
            <a:noFill/>
          </a:ln>
        </p:spPr>
        <p:txBody>
          <a:bodyPr anchorCtr="0" anchor="b" bIns="61075" lIns="122175" spcFirstLastPara="1" rIns="122175" wrap="square" tIns="61075">
            <a:normAutofit/>
          </a:bodyPr>
          <a:lstStyle>
            <a:lvl1pPr indent="-228600" lvl="0" marL="457200" algn="l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640080" y="2240282"/>
            <a:ext cx="5654040" cy="6336348"/>
          </a:xfrm>
          <a:prstGeom prst="rect">
            <a:avLst/>
          </a:prstGeom>
          <a:noFill/>
          <a:ln>
            <a:noFill/>
          </a:ln>
        </p:spPr>
        <p:txBody>
          <a:bodyPr anchorCtr="0" anchor="t" bIns="61075" lIns="122175" spcFirstLastPara="1" rIns="122175" wrap="square" tIns="61075">
            <a:normAutofit/>
          </a:bodyPr>
          <a:lstStyle>
            <a:lvl1pPr indent="-463550" lvl="0" marL="45720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1pPr>
            <a:lvl2pPr indent="-431800" lvl="1" marL="9144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  <a:defRPr sz="3200"/>
            </a:lvl2pPr>
            <a:lvl3pPr indent="-400050" lvl="2" marL="13716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3pPr>
            <a:lvl4pPr indent="-381000" lvl="3" marL="18288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4pPr>
            <a:lvl5pPr indent="-381000" lvl="4" marL="2286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»"/>
              <a:defRPr sz="2400"/>
            </a:lvl5pPr>
            <a:lvl6pPr indent="-381000" lvl="5" marL="2743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6pPr>
            <a:lvl7pPr indent="-381000" lvl="6" marL="3200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7pPr>
            <a:lvl8pPr indent="-381000" lvl="7" marL="3657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8pPr>
            <a:lvl9pPr indent="-381000" lvl="8" marL="41148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6507480" y="2240282"/>
            <a:ext cx="5654040" cy="6336348"/>
          </a:xfrm>
          <a:prstGeom prst="rect">
            <a:avLst/>
          </a:prstGeom>
          <a:noFill/>
          <a:ln>
            <a:noFill/>
          </a:ln>
        </p:spPr>
        <p:txBody>
          <a:bodyPr anchorCtr="0" anchor="t" bIns="61075" lIns="122175" spcFirstLastPara="1" rIns="122175" wrap="square" tIns="61075">
            <a:normAutofit/>
          </a:bodyPr>
          <a:lstStyle>
            <a:lvl1pPr indent="-463550" lvl="0" marL="45720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Char char="•"/>
              <a:defRPr sz="3700"/>
            </a:lvl1pPr>
            <a:lvl2pPr indent="-431800" lvl="1" marL="9144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  <a:defRPr sz="3200"/>
            </a:lvl2pPr>
            <a:lvl3pPr indent="-400050" lvl="2" marL="13716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3pPr>
            <a:lvl4pPr indent="-381000" lvl="3" marL="18288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4pPr>
            <a:lvl5pPr indent="-381000" lvl="4" marL="2286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»"/>
              <a:defRPr sz="2400"/>
            </a:lvl5pPr>
            <a:lvl6pPr indent="-381000" lvl="5" marL="2743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6pPr>
            <a:lvl7pPr indent="-381000" lvl="6" marL="3200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7pPr>
            <a:lvl8pPr indent="-381000" lvl="7" marL="3657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8pPr>
            <a:lvl9pPr indent="-381000" lvl="8" marL="41148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640081" y="2149159"/>
            <a:ext cx="5656263" cy="895667"/>
          </a:xfrm>
          <a:prstGeom prst="rect">
            <a:avLst/>
          </a:prstGeom>
          <a:noFill/>
          <a:ln>
            <a:noFill/>
          </a:ln>
        </p:spPr>
        <p:txBody>
          <a:bodyPr anchorCtr="0" anchor="b" bIns="61075" lIns="122175" spcFirstLastPara="1" rIns="122175" wrap="square" tIns="61075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1pPr>
            <a:lvl2pPr indent="-228600" lvl="1" marL="9144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2pPr>
            <a:lvl3pPr indent="-2286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3pPr>
            <a:lvl4pPr indent="-228600" lvl="3" marL="1828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4pPr>
            <a:lvl5pPr indent="-228600" lvl="4" marL="22860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5pPr>
            <a:lvl6pPr indent="-228600" lvl="5" marL="27432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6pPr>
            <a:lvl7pPr indent="-228600" lvl="6" marL="32004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7pPr>
            <a:lvl8pPr indent="-228600" lvl="7" marL="3657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8pPr>
            <a:lvl9pPr indent="-228600" lvl="8" marL="4114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640081" y="3044826"/>
            <a:ext cx="5656263" cy="5531803"/>
          </a:xfrm>
          <a:prstGeom prst="rect">
            <a:avLst/>
          </a:prstGeom>
          <a:noFill/>
          <a:ln>
            <a:noFill/>
          </a:ln>
        </p:spPr>
        <p:txBody>
          <a:bodyPr anchorCtr="0" anchor="t" bIns="61075" lIns="122175" spcFirstLastPara="1" rIns="122175" wrap="square" tIns="61075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0050" lvl="1" marL="9144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61950" lvl="3" marL="1828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4pPr>
            <a:lvl5pPr indent="-361950" lvl="4" marL="22860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»"/>
              <a:defRPr sz="2100"/>
            </a:lvl5pPr>
            <a:lvl6pPr indent="-361950" lvl="5" marL="27432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indent="-361950" lvl="6" marL="32004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indent="-361950" lvl="7" marL="3657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indent="-361950" lvl="8" marL="4114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6503037" y="2149159"/>
            <a:ext cx="5658486" cy="895667"/>
          </a:xfrm>
          <a:prstGeom prst="rect">
            <a:avLst/>
          </a:prstGeom>
          <a:noFill/>
          <a:ln>
            <a:noFill/>
          </a:ln>
        </p:spPr>
        <p:txBody>
          <a:bodyPr anchorCtr="0" anchor="b" bIns="61075" lIns="122175" spcFirstLastPara="1" rIns="122175" wrap="square" tIns="61075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1pPr>
            <a:lvl2pPr indent="-228600" lvl="1" marL="9144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2pPr>
            <a:lvl3pPr indent="-2286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3pPr>
            <a:lvl4pPr indent="-228600" lvl="3" marL="1828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4pPr>
            <a:lvl5pPr indent="-228600" lvl="4" marL="22860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5pPr>
            <a:lvl6pPr indent="-228600" lvl="5" marL="27432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6pPr>
            <a:lvl7pPr indent="-228600" lvl="6" marL="32004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7pPr>
            <a:lvl8pPr indent="-228600" lvl="7" marL="3657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8pPr>
            <a:lvl9pPr indent="-228600" lvl="8" marL="4114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6503037" y="3044826"/>
            <a:ext cx="5658486" cy="5531803"/>
          </a:xfrm>
          <a:prstGeom prst="rect">
            <a:avLst/>
          </a:prstGeom>
          <a:noFill/>
          <a:ln>
            <a:noFill/>
          </a:ln>
        </p:spPr>
        <p:txBody>
          <a:bodyPr anchorCtr="0" anchor="t" bIns="61075" lIns="122175" spcFirstLastPara="1" rIns="122175" wrap="square" tIns="61075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0050" lvl="1" marL="9144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61950" lvl="3" marL="1828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4pPr>
            <a:lvl5pPr indent="-361950" lvl="4" marL="22860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»"/>
              <a:defRPr sz="2100"/>
            </a:lvl5pPr>
            <a:lvl6pPr indent="-361950" lvl="5" marL="27432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indent="-361950" lvl="6" marL="32004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indent="-361950" lvl="7" marL="3657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indent="-361950" lvl="8" marL="4114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640081" y="382270"/>
            <a:ext cx="4211639" cy="1626870"/>
          </a:xfrm>
          <a:prstGeom prst="rect">
            <a:avLst/>
          </a:prstGeom>
          <a:noFill/>
          <a:ln>
            <a:noFill/>
          </a:ln>
        </p:spPr>
        <p:txBody>
          <a:bodyPr anchorCtr="0" anchor="b" bIns="61075" lIns="122175" spcFirstLastPara="1" rIns="122175" wrap="square" tIns="610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  <a:defRPr b="1" sz="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005071" y="382272"/>
            <a:ext cx="7156450" cy="8194358"/>
          </a:xfrm>
          <a:prstGeom prst="rect">
            <a:avLst/>
          </a:prstGeom>
          <a:noFill/>
          <a:ln>
            <a:noFill/>
          </a:ln>
        </p:spPr>
        <p:txBody>
          <a:bodyPr anchorCtr="0" anchor="t" bIns="61075" lIns="122175" spcFirstLastPara="1" rIns="122175" wrap="square" tIns="61075">
            <a:normAutofit/>
          </a:bodyPr>
          <a:lstStyle>
            <a:lvl1pPr indent="-501650" lvl="0" marL="4572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4300"/>
            </a:lvl1pPr>
            <a:lvl2pPr indent="-463550" lvl="1" marL="91440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Char char="–"/>
              <a:defRPr sz="3700"/>
            </a:lvl2pPr>
            <a:lvl3pPr indent="-431800" lvl="2" marL="1371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3pPr>
            <a:lvl4pPr indent="-400050" lvl="3" marL="18288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4pPr>
            <a:lvl5pPr indent="-400050" lvl="4" marL="22860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»"/>
              <a:defRPr sz="2700"/>
            </a:lvl5pPr>
            <a:lvl6pPr indent="-400050" lvl="5" marL="27432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6pPr>
            <a:lvl7pPr indent="-400050" lvl="6" marL="32004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7pPr>
            <a:lvl8pPr indent="-400050" lvl="7" marL="36576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8pPr>
            <a:lvl9pPr indent="-400050" lvl="8" marL="411480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640081" y="2009142"/>
            <a:ext cx="4211639" cy="6567488"/>
          </a:xfrm>
          <a:prstGeom prst="rect">
            <a:avLst/>
          </a:prstGeom>
          <a:noFill/>
          <a:ln>
            <a:noFill/>
          </a:ln>
        </p:spPr>
        <p:txBody>
          <a:bodyPr anchorCtr="0" anchor="t" bIns="61075" lIns="122175" spcFirstLastPara="1" rIns="122175" wrap="square" tIns="61075">
            <a:normAutofit/>
          </a:bodyPr>
          <a:lstStyle>
            <a:lvl1pPr indent="-228600" lvl="0" marL="45720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1pPr>
            <a:lvl2pPr indent="-228600" lvl="1" marL="914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indent="-228600" lvl="2" marL="1371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2509203" y="6720841"/>
            <a:ext cx="7680960" cy="793433"/>
          </a:xfrm>
          <a:prstGeom prst="rect">
            <a:avLst/>
          </a:prstGeom>
          <a:noFill/>
          <a:ln>
            <a:noFill/>
          </a:ln>
        </p:spPr>
        <p:txBody>
          <a:bodyPr anchorCtr="0" anchor="b" bIns="61075" lIns="122175" spcFirstLastPara="1" rIns="122175" wrap="square" tIns="6107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  <a:defRPr b="1" sz="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2509203" y="857885"/>
            <a:ext cx="7680960" cy="5760720"/>
          </a:xfrm>
          <a:prstGeom prst="rect">
            <a:avLst/>
          </a:prstGeom>
          <a:noFill/>
          <a:ln>
            <a:noFill/>
          </a:ln>
        </p:spPr>
        <p:txBody>
          <a:bodyPr anchorCtr="0" anchor="t" bIns="61075" lIns="122175" spcFirstLastPara="1" rIns="122175" wrap="square" tIns="61075">
            <a:normAutofit/>
          </a:bodyPr>
          <a:lstStyle>
            <a:lvl1pPr lvl="0" marR="0" rtl="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None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2509203" y="7514274"/>
            <a:ext cx="7680960" cy="1126807"/>
          </a:xfrm>
          <a:prstGeom prst="rect">
            <a:avLst/>
          </a:prstGeom>
          <a:noFill/>
          <a:ln>
            <a:noFill/>
          </a:ln>
        </p:spPr>
        <p:txBody>
          <a:bodyPr anchorCtr="0" anchor="t" bIns="61075" lIns="122175" spcFirstLastPara="1" rIns="122175" wrap="square" tIns="61075">
            <a:normAutofit/>
          </a:bodyPr>
          <a:lstStyle>
            <a:lvl1pPr indent="-228600" lvl="0" marL="45720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1pPr>
            <a:lvl2pPr indent="-228600" lvl="1" marL="914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indent="-228600" lvl="2" marL="1371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Calibri"/>
              <a:buNone/>
              <a:defRPr b="0" i="0" sz="5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  <a:noFill/>
          <a:ln>
            <a:noFill/>
          </a:ln>
        </p:spPr>
        <p:txBody>
          <a:bodyPr anchorCtr="0" anchor="t" bIns="61075" lIns="122175" spcFirstLastPara="1" rIns="122175" wrap="square" tIns="61075">
            <a:normAutofit/>
          </a:bodyPr>
          <a:lstStyle>
            <a:lvl1pPr indent="-501650" lvl="0" marL="457200" marR="0" rtl="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Arial"/>
              <a:buChar char="•"/>
              <a:defRPr b="0" i="0" sz="4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63550" lvl="1" marL="914400" marR="0" rtl="0" algn="l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–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0050" lvl="3" marL="18288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–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0050" lvl="4" marL="22860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»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0050" lvl="5" marL="27432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0050" lvl="6" marL="32004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0050" lvl="7" marL="36576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0050" lvl="8" marL="4114800" marR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61075" lIns="122175" spcFirstLastPara="1" rIns="122175" wrap="square" tIns="610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906780" y="2346960"/>
            <a:ext cx="11414760" cy="490728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173480" y="2667000"/>
            <a:ext cx="160020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Level of EQF = intensity and complexity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3093720" y="2667000"/>
            <a:ext cx="149352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Content: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4907281" y="2667000"/>
            <a:ext cx="133350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Pedagogical approaches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>
            <a:off x="6614160" y="2667000"/>
            <a:ext cx="128016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Goal= expected outcomes</a:t>
            </a:r>
            <a:endParaRPr/>
          </a:p>
        </p:txBody>
      </p:sp>
      <p:sp>
        <p:nvSpPr>
          <p:cNvPr id="89" name="Google Shape;89;p1"/>
          <p:cNvSpPr/>
          <p:nvPr/>
        </p:nvSpPr>
        <p:spPr>
          <a:xfrm>
            <a:off x="8214360" y="2667000"/>
            <a:ext cx="128016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Linkage between courses</a:t>
            </a:r>
            <a:endParaRPr/>
          </a:p>
        </p:txBody>
      </p:sp>
      <p:sp>
        <p:nvSpPr>
          <p:cNvPr id="90" name="Google Shape;90;p1"/>
          <p:cNvSpPr/>
          <p:nvPr/>
        </p:nvSpPr>
        <p:spPr>
          <a:xfrm>
            <a:off x="533400" y="9147810"/>
            <a:ext cx="11948160" cy="346710"/>
          </a:xfrm>
          <a:prstGeom prst="round1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800101" y="7010400"/>
            <a:ext cx="2293620" cy="2076958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Blooms Taxonomy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EQF framewokr</a:t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2773681" y="7010400"/>
            <a:ext cx="2293620" cy="2076958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European Framework of Entrepreneurship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Minimum requirements: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4580129" y="7010400"/>
            <a:ext cx="2293620" cy="2076958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Teacher Handbookk</a:t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6107431" y="6981063"/>
            <a:ext cx="2293620" cy="2076958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Existing CPD (70%)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s expected 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7894321" y="7010400"/>
            <a:ext cx="2293620" cy="2076958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Drafts of CPD</a:t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0561320" y="3413760"/>
            <a:ext cx="2375408" cy="2375408"/>
          </a:xfrm>
          <a:prstGeom prst="ellipse">
            <a:avLst/>
          </a:prstGeom>
          <a:solidFill>
            <a:srgbClr val="FFFFFF">
              <a:alpha val="0"/>
            </a:srgbClr>
          </a:solidFill>
          <a:ln cap="flat" cmpd="sng" w="25400">
            <a:solidFill>
              <a:srgbClr val="C5D8F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MC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502920" y="533400"/>
            <a:ext cx="11788140" cy="1077218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NECESSARY COMPONENTS FOR DEVELOPING AN EFFECTIVE CPD COURSE</a:t>
            </a:r>
            <a:endParaRPr b="1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/>
          <p:nvPr/>
        </p:nvSpPr>
        <p:spPr>
          <a:xfrm>
            <a:off x="906780" y="2346960"/>
            <a:ext cx="11414760" cy="490728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1173480" y="2667000"/>
            <a:ext cx="160020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Level of EQF = intensity and complexity</a:t>
            </a:r>
            <a:endParaRPr/>
          </a:p>
        </p:txBody>
      </p:sp>
      <p:sp>
        <p:nvSpPr>
          <p:cNvPr id="104" name="Google Shape;104;p2"/>
          <p:cNvSpPr/>
          <p:nvPr/>
        </p:nvSpPr>
        <p:spPr>
          <a:xfrm>
            <a:off x="3093720" y="2667000"/>
            <a:ext cx="149352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Content: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European Framework of Entrepreneurship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Minimum requirements: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4907281" y="2667000"/>
            <a:ext cx="133350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Pedagogical approaches</a:t>
            </a:r>
            <a:endParaRPr/>
          </a:p>
        </p:txBody>
      </p:sp>
      <p:sp>
        <p:nvSpPr>
          <p:cNvPr id="106" name="Google Shape;106;p2"/>
          <p:cNvSpPr/>
          <p:nvPr/>
        </p:nvSpPr>
        <p:spPr>
          <a:xfrm>
            <a:off x="6614160" y="2667000"/>
            <a:ext cx="128016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Goal= expected outcomes</a:t>
            </a:r>
            <a:endParaRPr/>
          </a:p>
        </p:txBody>
      </p:sp>
      <p:sp>
        <p:nvSpPr>
          <p:cNvPr id="107" name="Google Shape;107;p2"/>
          <p:cNvSpPr/>
          <p:nvPr/>
        </p:nvSpPr>
        <p:spPr>
          <a:xfrm>
            <a:off x="8214360" y="2667000"/>
            <a:ext cx="128016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Linkage between courses</a:t>
            </a:r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533400" y="9147810"/>
            <a:ext cx="11948160" cy="346710"/>
          </a:xfrm>
          <a:prstGeom prst="round1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800101" y="7010400"/>
            <a:ext cx="2293620" cy="2076958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Blooms Taxonomy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EQF framewokr</a:t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1564331" y="5915250"/>
            <a:ext cx="4712100" cy="4267200"/>
          </a:xfrm>
          <a:prstGeom prst="triangle">
            <a:avLst>
              <a:gd fmla="val 50058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70% from the existing Syllabuses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30% = other CPD courses EU partners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Euroepan level of Innovation Competence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alibri"/>
              <a:buChar char="+"/>
            </a:pPr>
            <a:r>
              <a:rPr lang="en-U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Minimum expetations (innovation process tek SMAHPC) 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4580129" y="7010400"/>
            <a:ext cx="2293620" cy="2076958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Teacher’s Handbook</a:t>
            </a:r>
            <a:endParaRPr/>
          </a:p>
        </p:txBody>
      </p:sp>
      <p:sp>
        <p:nvSpPr>
          <p:cNvPr id="112" name="Google Shape;112;p2"/>
          <p:cNvSpPr/>
          <p:nvPr/>
        </p:nvSpPr>
        <p:spPr>
          <a:xfrm>
            <a:off x="6107431" y="6981063"/>
            <a:ext cx="2293620" cy="2076958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70%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30% = 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"/>
          <p:cNvSpPr/>
          <p:nvPr/>
        </p:nvSpPr>
        <p:spPr>
          <a:xfrm>
            <a:off x="7894321" y="7010400"/>
            <a:ext cx="2293620" cy="2076958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harmonizimi i content n mes te lendeve te niveleve te nryshme</a:t>
            </a:r>
            <a:endParaRPr/>
          </a:p>
        </p:txBody>
      </p:sp>
      <p:sp>
        <p:nvSpPr>
          <p:cNvPr id="114" name="Google Shape;114;p2"/>
          <p:cNvSpPr/>
          <p:nvPr/>
        </p:nvSpPr>
        <p:spPr>
          <a:xfrm>
            <a:off x="10561320" y="3413760"/>
            <a:ext cx="2375408" cy="2375408"/>
          </a:xfrm>
          <a:prstGeom prst="ellipse">
            <a:avLst/>
          </a:prstGeom>
          <a:solidFill>
            <a:srgbClr val="FFFFFF">
              <a:alpha val="0"/>
            </a:srgbClr>
          </a:solidFill>
          <a:ln cap="flat" cmpd="sng" w="25400">
            <a:solidFill>
              <a:srgbClr val="C5D8F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IE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502920" y="533400"/>
            <a:ext cx="11788140" cy="1077218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NECESSARY COMPONENTS FOR DEVELOPING AN EFFECTIVE CPD COURSE</a:t>
            </a:r>
            <a:endParaRPr b="1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/>
          <p:nvPr/>
        </p:nvSpPr>
        <p:spPr>
          <a:xfrm>
            <a:off x="906780" y="2346960"/>
            <a:ext cx="11414760" cy="490728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/>
          <p:nvPr/>
        </p:nvSpPr>
        <p:spPr>
          <a:xfrm>
            <a:off x="1173480" y="2667000"/>
            <a:ext cx="160020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Level of EQF = intensity and complexity</a:t>
            </a:r>
            <a:endParaRPr/>
          </a:p>
        </p:txBody>
      </p:sp>
      <p:sp>
        <p:nvSpPr>
          <p:cNvPr id="122" name="Google Shape;122;p3"/>
          <p:cNvSpPr/>
          <p:nvPr/>
        </p:nvSpPr>
        <p:spPr>
          <a:xfrm>
            <a:off x="3093720" y="2667000"/>
            <a:ext cx="149352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Content: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European Framework of Entrepreneurship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Minimum requirements: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3"/>
          <p:cNvSpPr/>
          <p:nvPr/>
        </p:nvSpPr>
        <p:spPr>
          <a:xfrm>
            <a:off x="4907281" y="2667000"/>
            <a:ext cx="133350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Pedagogical approaches</a:t>
            </a:r>
            <a:endParaRPr/>
          </a:p>
        </p:txBody>
      </p:sp>
      <p:sp>
        <p:nvSpPr>
          <p:cNvPr id="124" name="Google Shape;124;p3"/>
          <p:cNvSpPr/>
          <p:nvPr/>
        </p:nvSpPr>
        <p:spPr>
          <a:xfrm>
            <a:off x="6614160" y="2667000"/>
            <a:ext cx="128016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Goal= expected outcomes</a:t>
            </a:r>
            <a:endParaRPr/>
          </a:p>
        </p:txBody>
      </p:sp>
      <p:sp>
        <p:nvSpPr>
          <p:cNvPr id="125" name="Google Shape;125;p3"/>
          <p:cNvSpPr/>
          <p:nvPr/>
        </p:nvSpPr>
        <p:spPr>
          <a:xfrm>
            <a:off x="8214360" y="2667000"/>
            <a:ext cx="128016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Linkage between courses</a:t>
            </a:r>
            <a:endParaRPr/>
          </a:p>
        </p:txBody>
      </p:sp>
      <p:sp>
        <p:nvSpPr>
          <p:cNvPr id="126" name="Google Shape;126;p3"/>
          <p:cNvSpPr/>
          <p:nvPr/>
        </p:nvSpPr>
        <p:spPr>
          <a:xfrm>
            <a:off x="533400" y="9147810"/>
            <a:ext cx="11948160" cy="346710"/>
          </a:xfrm>
          <a:prstGeom prst="round1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"/>
          <p:cNvSpPr/>
          <p:nvPr/>
        </p:nvSpPr>
        <p:spPr>
          <a:xfrm>
            <a:off x="800101" y="7010400"/>
            <a:ext cx="2293620" cy="2076958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Blooms Taxonomy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EQF framewokr</a:t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3"/>
          <p:cNvSpPr/>
          <p:nvPr/>
        </p:nvSpPr>
        <p:spPr>
          <a:xfrm>
            <a:off x="2773681" y="7010400"/>
            <a:ext cx="2293620" cy="2076958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129" name="Google Shape;129;p3"/>
          <p:cNvSpPr/>
          <p:nvPr/>
        </p:nvSpPr>
        <p:spPr>
          <a:xfrm>
            <a:off x="4580129" y="7010400"/>
            <a:ext cx="2293620" cy="2076958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130" name="Google Shape;130;p3"/>
          <p:cNvSpPr/>
          <p:nvPr/>
        </p:nvSpPr>
        <p:spPr>
          <a:xfrm>
            <a:off x="6107431" y="6981063"/>
            <a:ext cx="2293620" cy="2076958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131" name="Google Shape;131;p3"/>
          <p:cNvSpPr/>
          <p:nvPr/>
        </p:nvSpPr>
        <p:spPr>
          <a:xfrm>
            <a:off x="7894321" y="7010400"/>
            <a:ext cx="2293620" cy="2076958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132" name="Google Shape;132;p3"/>
          <p:cNvSpPr/>
          <p:nvPr/>
        </p:nvSpPr>
        <p:spPr>
          <a:xfrm>
            <a:off x="10561320" y="3413760"/>
            <a:ext cx="2375408" cy="2375408"/>
          </a:xfrm>
          <a:prstGeom prst="ellipse">
            <a:avLst/>
          </a:prstGeom>
          <a:solidFill>
            <a:srgbClr val="FFFFFF">
              <a:alpha val="0"/>
            </a:srgbClr>
          </a:solidFill>
          <a:ln cap="flat" cmpd="sng" w="25400">
            <a:solidFill>
              <a:srgbClr val="C5D8F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CC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/>
          <p:cNvSpPr txBox="1"/>
          <p:nvPr/>
        </p:nvSpPr>
        <p:spPr>
          <a:xfrm>
            <a:off x="502920" y="533400"/>
            <a:ext cx="11788140" cy="1077218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NECESSARY COMPONENTS FOR DEVELOPING AN EFFECTIVE CPD COURSE</a:t>
            </a:r>
            <a:endParaRPr b="1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"/>
          <p:cNvSpPr/>
          <p:nvPr/>
        </p:nvSpPr>
        <p:spPr>
          <a:xfrm>
            <a:off x="906780" y="2346960"/>
            <a:ext cx="11414760" cy="490728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4"/>
          <p:cNvSpPr/>
          <p:nvPr/>
        </p:nvSpPr>
        <p:spPr>
          <a:xfrm>
            <a:off x="1173480" y="2667000"/>
            <a:ext cx="160020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Level of EQF = intensity and complexity</a:t>
            </a:r>
            <a:endParaRPr/>
          </a:p>
        </p:txBody>
      </p:sp>
      <p:sp>
        <p:nvSpPr>
          <p:cNvPr id="140" name="Google Shape;140;p4"/>
          <p:cNvSpPr/>
          <p:nvPr/>
        </p:nvSpPr>
        <p:spPr>
          <a:xfrm>
            <a:off x="3093720" y="2667000"/>
            <a:ext cx="149352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Content: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European Framework of Entrepreneurship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Minimum requirements: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4"/>
          <p:cNvSpPr/>
          <p:nvPr/>
        </p:nvSpPr>
        <p:spPr>
          <a:xfrm>
            <a:off x="4907281" y="2667000"/>
            <a:ext cx="133350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Pedagogical approaches</a:t>
            </a:r>
            <a:endParaRPr/>
          </a:p>
        </p:txBody>
      </p:sp>
      <p:sp>
        <p:nvSpPr>
          <p:cNvPr id="142" name="Google Shape;142;p4"/>
          <p:cNvSpPr/>
          <p:nvPr/>
        </p:nvSpPr>
        <p:spPr>
          <a:xfrm>
            <a:off x="6614160" y="2667000"/>
            <a:ext cx="128016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Goal= expected outcomes</a:t>
            </a:r>
            <a:endParaRPr/>
          </a:p>
        </p:txBody>
      </p:sp>
      <p:sp>
        <p:nvSpPr>
          <p:cNvPr id="143" name="Google Shape;143;p4"/>
          <p:cNvSpPr/>
          <p:nvPr/>
        </p:nvSpPr>
        <p:spPr>
          <a:xfrm>
            <a:off x="8214360" y="2667000"/>
            <a:ext cx="1280160" cy="4267200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Linkage between courses</a:t>
            </a:r>
            <a:endParaRPr/>
          </a:p>
        </p:txBody>
      </p:sp>
      <p:sp>
        <p:nvSpPr>
          <p:cNvPr id="144" name="Google Shape;144;p4"/>
          <p:cNvSpPr/>
          <p:nvPr/>
        </p:nvSpPr>
        <p:spPr>
          <a:xfrm>
            <a:off x="533400" y="9147810"/>
            <a:ext cx="11948160" cy="346710"/>
          </a:xfrm>
          <a:prstGeom prst="round1Rect">
            <a:avLst>
              <a:gd fmla="val 16667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4"/>
          <p:cNvSpPr/>
          <p:nvPr/>
        </p:nvSpPr>
        <p:spPr>
          <a:xfrm>
            <a:off x="800101" y="7010400"/>
            <a:ext cx="2293620" cy="2076958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Blooms Taxonomy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EQF framewokr</a:t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4"/>
          <p:cNvSpPr/>
          <p:nvPr/>
        </p:nvSpPr>
        <p:spPr>
          <a:xfrm>
            <a:off x="2773681" y="7010400"/>
            <a:ext cx="2293620" cy="2076958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147" name="Google Shape;147;p4"/>
          <p:cNvSpPr/>
          <p:nvPr/>
        </p:nvSpPr>
        <p:spPr>
          <a:xfrm>
            <a:off x="4580129" y="7010400"/>
            <a:ext cx="2293620" cy="2076958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148" name="Google Shape;148;p4"/>
          <p:cNvSpPr/>
          <p:nvPr/>
        </p:nvSpPr>
        <p:spPr>
          <a:xfrm>
            <a:off x="6107431" y="6981063"/>
            <a:ext cx="2293620" cy="2076958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149" name="Google Shape;149;p4"/>
          <p:cNvSpPr/>
          <p:nvPr/>
        </p:nvSpPr>
        <p:spPr>
          <a:xfrm>
            <a:off x="7894321" y="7010400"/>
            <a:ext cx="2293620" cy="2076958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150" name="Google Shape;150;p4"/>
          <p:cNvSpPr/>
          <p:nvPr/>
        </p:nvSpPr>
        <p:spPr>
          <a:xfrm>
            <a:off x="10561320" y="3413760"/>
            <a:ext cx="2375408" cy="2375408"/>
          </a:xfrm>
          <a:prstGeom prst="ellipse">
            <a:avLst/>
          </a:prstGeom>
          <a:solidFill>
            <a:srgbClr val="FFFFFF">
              <a:alpha val="0"/>
            </a:srgbClr>
          </a:solidFill>
          <a:ln cap="flat" cmpd="sng" w="25400">
            <a:solidFill>
              <a:srgbClr val="C5D8F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1075" lIns="122175" spcFirstLastPara="1" rIns="122175" wrap="square" tIns="610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EIP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4"/>
          <p:cNvSpPr txBox="1"/>
          <p:nvPr/>
        </p:nvSpPr>
        <p:spPr>
          <a:xfrm>
            <a:off x="502920" y="533400"/>
            <a:ext cx="11788140" cy="1077218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NECESSARY COMPONENTS FOR DEVELOPING AN EFFECTIVE CPD COURSE</a:t>
            </a:r>
            <a:endParaRPr b="1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2020-09-17T10:36:25Z</dcterms:created>
  <dc:creator>Admin</dc:creator>
</cp:coreProperties>
</file>